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heme/themeOverride8.xml" ContentType="application/vnd.openxmlformats-officedocument.themeOverr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  <p:sldMasterId id="2147483659" r:id="rId2"/>
  </p:sldMasterIdLst>
  <p:notesMasterIdLst>
    <p:notesMasterId r:id="rId30"/>
  </p:notesMasterIdLst>
  <p:sldIdLst>
    <p:sldId id="279" r:id="rId3"/>
    <p:sldId id="282" r:id="rId4"/>
    <p:sldId id="281" r:id="rId5"/>
    <p:sldId id="269" r:id="rId6"/>
    <p:sldId id="284" r:id="rId7"/>
    <p:sldId id="285" r:id="rId8"/>
    <p:sldId id="288" r:id="rId9"/>
    <p:sldId id="286" r:id="rId10"/>
    <p:sldId id="287" r:id="rId11"/>
    <p:sldId id="291" r:id="rId12"/>
    <p:sldId id="289" r:id="rId13"/>
    <p:sldId id="292" r:id="rId14"/>
    <p:sldId id="409" r:id="rId15"/>
    <p:sldId id="410" r:id="rId16"/>
    <p:sldId id="379" r:id="rId17"/>
    <p:sldId id="385" r:id="rId18"/>
    <p:sldId id="259" r:id="rId19"/>
    <p:sldId id="294" r:id="rId20"/>
    <p:sldId id="295" r:id="rId21"/>
    <p:sldId id="290" r:id="rId22"/>
    <p:sldId id="296" r:id="rId23"/>
    <p:sldId id="257" r:id="rId24"/>
    <p:sldId id="297" r:id="rId25"/>
    <p:sldId id="298" r:id="rId26"/>
    <p:sldId id="299" r:id="rId27"/>
    <p:sldId id="268" r:id="rId28"/>
    <p:sldId id="300" r:id="rId29"/>
  </p:sldIdLst>
  <p:sldSz cx="12192000" cy="6858000"/>
  <p:notesSz cx="6858000" cy="9144000"/>
  <p:embeddedFontLst>
    <p:embeddedFont>
      <p:font typeface="黑体" panose="02010609060101010101" pitchFamily="49" charset="-122"/>
      <p:regular r:id="rId31"/>
    </p:embeddedFont>
    <p:embeddedFont>
      <p:font typeface=".VnArial" panose="020B7200000000000000" pitchFamily="34" charset="0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UTM Ambrose" panose="02040603050506020204" pitchFamily="18" charset="0"/>
      <p:regular r:id="rId40"/>
    </p:embeddedFont>
    <p:embeddedFont>
      <p:font typeface="UTM Androgyne" panose="02040603050506020204" pitchFamily="18" charset="0"/>
      <p:regular r:id="rId41"/>
    </p:embeddedFont>
    <p:embeddedFont>
      <p:font typeface="UTM Chickenhawk" panose="02040603050506020204" pitchFamily="18" charset="0"/>
      <p:regular r:id="rId42"/>
    </p:embeddedFont>
  </p:embeddedFontLst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E8F9"/>
    <a:srgbClr val="FF0066"/>
    <a:srgbClr val="FF6600"/>
    <a:srgbClr val="FFFF66"/>
    <a:srgbClr val="FFCCFF"/>
    <a:srgbClr val="FF7C80"/>
    <a:srgbClr val="00FF99"/>
    <a:srgbClr val="8AD0F2"/>
    <a:srgbClr val="CF341F"/>
    <a:srgbClr val="E873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015" autoAdjust="0"/>
    <p:restoredTop sz="94660"/>
  </p:normalViewPr>
  <p:slideViewPr>
    <p:cSldViewPr snapToGrid="0">
      <p:cViewPr varScale="1">
        <p:scale>
          <a:sx n="84" d="100"/>
          <a:sy n="84" d="100"/>
        </p:scale>
        <p:origin x="28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381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A8354-A9B4-4787-B239-E3F6EEF350E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151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5278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09917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1184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A8354-A9B4-4787-B239-E3F6EEF350EE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033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DD9E56-A08A-42B8-9415-31C1FD993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2022/3/8</a:t>
            </a:fld>
            <a:endParaRPr lang="zh-CN" alt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F6EF80-122C-4F05-ACA1-9527B2725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138F09-9F96-483C-8CF9-C9E195C43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13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327378" y="4450645"/>
            <a:ext cx="3375377" cy="2077156"/>
          </a:xfrm>
          <a:custGeom>
            <a:avLst/>
            <a:gdLst>
              <a:gd name="connsiteX0" fmla="*/ 0 w 3375377"/>
              <a:gd name="connsiteY0" fmla="*/ 0 h 2077156"/>
              <a:gd name="connsiteX1" fmla="*/ 3375377 w 3375377"/>
              <a:gd name="connsiteY1" fmla="*/ 0 h 2077156"/>
              <a:gd name="connsiteX2" fmla="*/ 3375377 w 3375377"/>
              <a:gd name="connsiteY2" fmla="*/ 2077156 h 2077156"/>
              <a:gd name="connsiteX3" fmla="*/ 0 w 3375377"/>
              <a:gd name="connsiteY3" fmla="*/ 2077156 h 207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5377" h="2077156">
                <a:moveTo>
                  <a:pt x="0" y="0"/>
                </a:moveTo>
                <a:lnTo>
                  <a:pt x="3375377" y="0"/>
                </a:lnTo>
                <a:lnTo>
                  <a:pt x="3375377" y="2077156"/>
                </a:lnTo>
                <a:lnTo>
                  <a:pt x="0" y="2077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3771900" y="2486379"/>
            <a:ext cx="3390899" cy="4041422"/>
          </a:xfrm>
          <a:custGeom>
            <a:avLst/>
            <a:gdLst>
              <a:gd name="connsiteX0" fmla="*/ 0 w 3390899"/>
              <a:gd name="connsiteY0" fmla="*/ 0 h 4041422"/>
              <a:gd name="connsiteX1" fmla="*/ 3390899 w 3390899"/>
              <a:gd name="connsiteY1" fmla="*/ 0 h 4041422"/>
              <a:gd name="connsiteX2" fmla="*/ 3390899 w 3390899"/>
              <a:gd name="connsiteY2" fmla="*/ 4041422 h 4041422"/>
              <a:gd name="connsiteX3" fmla="*/ 0 w 3390899"/>
              <a:gd name="connsiteY3" fmla="*/ 4041422 h 404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0899" h="4041422">
                <a:moveTo>
                  <a:pt x="0" y="0"/>
                </a:moveTo>
                <a:lnTo>
                  <a:pt x="3390899" y="0"/>
                </a:lnTo>
                <a:lnTo>
                  <a:pt x="3390899" y="4041422"/>
                </a:lnTo>
                <a:lnTo>
                  <a:pt x="0" y="40414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3771900" y="330200"/>
            <a:ext cx="3390899" cy="2077156"/>
          </a:xfrm>
          <a:custGeom>
            <a:avLst/>
            <a:gdLst>
              <a:gd name="connsiteX0" fmla="*/ 0 w 3375377"/>
              <a:gd name="connsiteY0" fmla="*/ 0 h 2077156"/>
              <a:gd name="connsiteX1" fmla="*/ 3375377 w 3375377"/>
              <a:gd name="connsiteY1" fmla="*/ 0 h 2077156"/>
              <a:gd name="connsiteX2" fmla="*/ 3375377 w 3375377"/>
              <a:gd name="connsiteY2" fmla="*/ 2077156 h 2077156"/>
              <a:gd name="connsiteX3" fmla="*/ 0 w 3375377"/>
              <a:gd name="connsiteY3" fmla="*/ 2077156 h 207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5377" h="2077156">
                <a:moveTo>
                  <a:pt x="0" y="0"/>
                </a:moveTo>
                <a:lnTo>
                  <a:pt x="3375377" y="0"/>
                </a:lnTo>
                <a:lnTo>
                  <a:pt x="3375377" y="2077156"/>
                </a:lnTo>
                <a:lnTo>
                  <a:pt x="0" y="2077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327378" y="330200"/>
            <a:ext cx="3375377" cy="4041422"/>
          </a:xfrm>
          <a:custGeom>
            <a:avLst/>
            <a:gdLst>
              <a:gd name="connsiteX0" fmla="*/ 0 w 3375377"/>
              <a:gd name="connsiteY0" fmla="*/ 0 h 4041422"/>
              <a:gd name="connsiteX1" fmla="*/ 3375377 w 3375377"/>
              <a:gd name="connsiteY1" fmla="*/ 0 h 4041422"/>
              <a:gd name="connsiteX2" fmla="*/ 3375377 w 3375377"/>
              <a:gd name="connsiteY2" fmla="*/ 4041422 h 4041422"/>
              <a:gd name="connsiteX3" fmla="*/ 0 w 3375377"/>
              <a:gd name="connsiteY3" fmla="*/ 4041422 h 404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5377" h="4041422">
                <a:moveTo>
                  <a:pt x="0" y="0"/>
                </a:moveTo>
                <a:lnTo>
                  <a:pt x="3375377" y="0"/>
                </a:lnTo>
                <a:lnTo>
                  <a:pt x="3375377" y="4041422"/>
                </a:lnTo>
                <a:lnTo>
                  <a:pt x="0" y="40414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8A0D4-1C06-4990-A2E9-AE091FF94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586A06-B97F-43E5-B509-A715AAEF3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AA6D5-8C23-456C-8606-AF2F2EB10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1CB40A-6D6F-44FC-828F-5F27D4B47E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9450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7785ADA-0127-4794-936F-18FCB1811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EB80D2B-DB49-4FBC-8D9E-67C3EE7DD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27F5F50-B008-4C41-AB67-67FCF44E0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C172E9-10F2-49E0-890F-5BBFF270C7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4741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teamKTUTS" TargetMode="External"/><Relationship Id="rId3" Type="http://schemas.openxmlformats.org/officeDocument/2006/relationships/theme" Target="../theme/theme1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11" Type="http://schemas.openxmlformats.org/officeDocument/2006/relationships/hyperlink" Target="https://www.facebook.com/teamKTUTS" TargetMode="Externa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2022/3/8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E9A32C4-BC85-4664-81A3-2FB85F2BD1D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36956" y="-8471010"/>
            <a:ext cx="1428956" cy="11431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5700CCB-7947-4C7E-9EF4-4A4F3470B02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2644" y="-7899455"/>
            <a:ext cx="1428956" cy="11431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1037384-EA99-43AE-8CCF-5C11982790E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2644" y="18110145"/>
            <a:ext cx="1428956" cy="114311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0E40F0A-01E3-4626-AE2B-CC32170B966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5912" y="16967035"/>
            <a:ext cx="1428956" cy="114311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A937854-498A-440F-8958-8E9A1930A68A}"/>
              </a:ext>
            </a:extLst>
          </p:cNvPr>
          <p:cNvSpPr/>
          <p:nvPr userDrawn="1"/>
        </p:nvSpPr>
        <p:spPr>
          <a:xfrm rot="16200000">
            <a:off x="-342287" y="326217"/>
            <a:ext cx="99578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C7E8F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mbrose" panose="02040603050506020204" pitchFamily="18" charset="0"/>
              </a:rPr>
              <a:t>KTUTS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9B2213-BB92-466A-B69A-3A841ADD0F40}"/>
              </a:ext>
            </a:extLst>
          </p:cNvPr>
          <p:cNvSpPr txBox="1"/>
          <p:nvPr userDrawn="1"/>
        </p:nvSpPr>
        <p:spPr>
          <a:xfrm>
            <a:off x="2880780" y="9496078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09E59020-1CC6-4FCD-ABFF-BBD51A21CD5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67" y="9145091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组 1"/>
          <p:cNvPicPr>
            <a:picLocks noChangeAspect="1"/>
          </p:cNvPicPr>
          <p:nvPr userDrawn="1"/>
        </p:nvPicPr>
        <p:blipFill>
          <a:blip r:embed="rId7"/>
          <a:srcRect l="47944" t="25415" r="225" b="-268"/>
          <a:stretch>
            <a:fillRect/>
          </a:stretch>
        </p:blipFill>
        <p:spPr>
          <a:xfrm>
            <a:off x="-44450" y="-33655"/>
            <a:ext cx="12239625" cy="74282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0551" y="-351881"/>
            <a:ext cx="1550943" cy="1376045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 userDrawn="1"/>
        </p:nvPicPr>
        <p:blipFill>
          <a:blip r:embed="rId9"/>
          <a:srcRect r="76672"/>
          <a:stretch>
            <a:fillRect/>
          </a:stretch>
        </p:blipFill>
        <p:spPr>
          <a:xfrm>
            <a:off x="-44450" y="5391785"/>
            <a:ext cx="1134745" cy="149923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 userDrawn="1"/>
        </p:nvPicPr>
        <p:blipFill>
          <a:blip r:embed="rId9"/>
          <a:srcRect l="76756" t="-838" r="-84" b="838"/>
          <a:stretch>
            <a:fillRect/>
          </a:stretch>
        </p:blipFill>
        <p:spPr>
          <a:xfrm>
            <a:off x="10237470" y="4305935"/>
            <a:ext cx="1957705" cy="25850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7855752-918E-4E90-9F53-F03D61B011E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36956" y="-8471010"/>
            <a:ext cx="1428956" cy="114311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152E2DC-6485-431C-92F9-3E65EDF1300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2644" y="-7899455"/>
            <a:ext cx="1428956" cy="11431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ABE1C24-F8A9-471A-AF5E-A61F68CB4E9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2644" y="18110145"/>
            <a:ext cx="1428956" cy="11431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3D145D1-B717-4E3E-A550-CFC5E01A85F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5912" y="16967035"/>
            <a:ext cx="1428956" cy="114311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5D42F77-848D-4B2D-ADBD-F6530ED0375B}"/>
              </a:ext>
            </a:extLst>
          </p:cNvPr>
          <p:cNvSpPr/>
          <p:nvPr userDrawn="1"/>
        </p:nvSpPr>
        <p:spPr>
          <a:xfrm rot="16200000">
            <a:off x="-342287" y="326217"/>
            <a:ext cx="99578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C7E8F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mbrose" panose="02040603050506020204" pitchFamily="18" charset="0"/>
              </a:rPr>
              <a:t>KTUTS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9B2213-BB92-466A-B69A-3A841ADD0F40}"/>
              </a:ext>
            </a:extLst>
          </p:cNvPr>
          <p:cNvSpPr txBox="1"/>
          <p:nvPr userDrawn="1"/>
        </p:nvSpPr>
        <p:spPr>
          <a:xfrm>
            <a:off x="2880780" y="9496078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09E59020-1CC6-4FCD-ABFF-BBD51A21CD5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67" y="9145091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6" r:id="rId2"/>
    <p:sldLayoutId id="2147483670" r:id="rId3"/>
    <p:sldLayoutId id="2147483673" r:id="rId4"/>
    <p:sldLayoutId id="2147483674" r:id="rId5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5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jpg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emf"/><Relationship Id="rId9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jp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0.emf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emf"/><Relationship Id="rId7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tags" Target="../tags/tag6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3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tags" Target="../tags/tag7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jpg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emf"/><Relationship Id="rId9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jp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10.emf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16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microsoft.com/office/2007/relationships/hdphoto" Target="../media/hdphoto3.wd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0.emf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jpg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emf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jp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0.emf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56EABB-536B-49D0-816F-FEE1439CE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516" y="-164600"/>
            <a:ext cx="14433206" cy="78798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F5CE6D-C340-442D-A1E1-4302B23B3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73" y="-95779"/>
            <a:ext cx="3944454" cy="15058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351A47-4EEA-4160-BF16-25BDD5653E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224" y="155164"/>
            <a:ext cx="7547502" cy="654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866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C03D9F2-FC38-4A7E-8596-8EC1F28FFF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50" y="3199356"/>
            <a:ext cx="2640932" cy="349659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6B0EDED-8A86-4B0E-92F2-4952D8D95D2C}"/>
              </a:ext>
            </a:extLst>
          </p:cNvPr>
          <p:cNvSpPr/>
          <p:nvPr/>
        </p:nvSpPr>
        <p:spPr>
          <a:xfrm>
            <a:off x="315156" y="162050"/>
            <a:ext cx="8166021" cy="5550456"/>
          </a:xfrm>
          <a:prstGeom prst="round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32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các câu sau:</a:t>
            </a:r>
          </a:p>
          <a:p>
            <a:r>
              <a:rPr lang="vi-VN" sz="32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32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2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 rẫy là chiến trường</a:t>
            </a:r>
          </a:p>
          <a:p>
            <a:r>
              <a:rPr lang="en-US" sz="32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2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Cuốc cày là vũ khí</a:t>
            </a:r>
          </a:p>
          <a:p>
            <a:r>
              <a:rPr lang="en-US" sz="32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2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nông là chiến sĩ</a:t>
            </a:r>
          </a:p>
          <a:p>
            <a:r>
              <a:rPr lang="en-US" sz="32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2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 phương thi đua với tiền phương.</a:t>
            </a:r>
          </a:p>
          <a:p>
            <a:pPr algn="r"/>
            <a:r>
              <a:rPr lang="vi-VN" sz="32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 CHÍ MINH</a:t>
            </a:r>
          </a:p>
          <a:p>
            <a:endParaRPr lang="vi-VN" sz="32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C62E68-7F75-44F3-878E-237345EACB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308" y="162050"/>
            <a:ext cx="4102536" cy="3046988"/>
          </a:xfrm>
          <a:prstGeom prst="rect">
            <a:avLst/>
          </a:prstGeom>
          <a:effectLst>
            <a:softEdge rad="482600"/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66F59C8-2C06-4E7E-B40F-C172743252DD}"/>
              </a:ext>
            </a:extLst>
          </p:cNvPr>
          <p:cNvSpPr/>
          <p:nvPr/>
        </p:nvSpPr>
        <p:spPr>
          <a:xfrm>
            <a:off x="3989383" y="4031873"/>
            <a:ext cx="7666667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vi-VN" sz="32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32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Đồng và các bạn anh là những đội viên đầu tiên của Đội ta</a:t>
            </a:r>
            <a:r>
              <a:rPr lang="en-US" sz="32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9EE1BA-48BD-493A-8F39-4ED401BFDDCD}"/>
              </a:ext>
            </a:extLst>
          </p:cNvPr>
          <p:cNvSpPr/>
          <p:nvPr/>
        </p:nvSpPr>
        <p:spPr>
          <a:xfrm>
            <a:off x="315156" y="342900"/>
            <a:ext cx="7895394" cy="3306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568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accel="4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9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C03D9F2-FC38-4A7E-8596-8EC1F28FFF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344242" y="158332"/>
            <a:ext cx="544939" cy="76055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C62E68-7F75-44F3-878E-237345EACB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551" y="6391909"/>
            <a:ext cx="1512920" cy="1123658"/>
          </a:xfrm>
          <a:prstGeom prst="rect">
            <a:avLst/>
          </a:prstGeom>
          <a:effectLst>
            <a:softEdge rad="4826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28A482-1B50-46E1-815D-0B78BC9058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899" y="342900"/>
            <a:ext cx="5041402" cy="504140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7A75788-703E-457D-968E-ECA1C9AEF08D}"/>
              </a:ext>
            </a:extLst>
          </p:cNvPr>
          <p:cNvSpPr/>
          <p:nvPr/>
        </p:nvSpPr>
        <p:spPr>
          <a:xfrm>
            <a:off x="7850736" y="1944511"/>
            <a:ext cx="367860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</a:t>
            </a:r>
            <a:r>
              <a:rPr lang="vi-VN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 nào </a:t>
            </a:r>
            <a:br>
              <a:rPr lang="en-US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dạng </a:t>
            </a:r>
            <a:endParaRPr lang="en-US" sz="4000">
              <a:ln w="0"/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000" b="1">
                <a:ln w="0"/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là gì?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9717FA-D250-454D-973E-7AC4570FC857}"/>
              </a:ext>
            </a:extLst>
          </p:cNvPr>
          <p:cNvSpPr/>
          <p:nvPr/>
        </p:nvSpPr>
        <p:spPr>
          <a:xfrm>
            <a:off x="315156" y="342900"/>
            <a:ext cx="7914444" cy="5142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D633F69-2E46-4BB3-9DA9-3495F204A945}"/>
              </a:ext>
            </a:extLst>
          </p:cNvPr>
          <p:cNvSpPr/>
          <p:nvPr/>
        </p:nvSpPr>
        <p:spPr>
          <a:xfrm>
            <a:off x="1394847" y="1255363"/>
            <a:ext cx="4262034" cy="43395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A1AC372-8A9B-44C8-9FA9-58F588A286EA}"/>
              </a:ext>
            </a:extLst>
          </p:cNvPr>
          <p:cNvSpPr/>
          <p:nvPr/>
        </p:nvSpPr>
        <p:spPr>
          <a:xfrm>
            <a:off x="1394847" y="1658020"/>
            <a:ext cx="3156145" cy="43395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6E13C00-BB23-417C-B199-AD4CB96B0102}"/>
              </a:ext>
            </a:extLst>
          </p:cNvPr>
          <p:cNvSpPr/>
          <p:nvPr/>
        </p:nvSpPr>
        <p:spPr>
          <a:xfrm>
            <a:off x="1394847" y="2091673"/>
            <a:ext cx="3394129" cy="43395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1219A24-3822-4F8D-9936-F833A73584A6}"/>
              </a:ext>
            </a:extLst>
          </p:cNvPr>
          <p:cNvSpPr/>
          <p:nvPr/>
        </p:nvSpPr>
        <p:spPr>
          <a:xfrm>
            <a:off x="774915" y="4059959"/>
            <a:ext cx="6800666" cy="43395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CAD7BA2-6EFB-4D13-BE2A-915DB2DAC615}"/>
              </a:ext>
            </a:extLst>
          </p:cNvPr>
          <p:cNvSpPr/>
          <p:nvPr/>
        </p:nvSpPr>
        <p:spPr>
          <a:xfrm>
            <a:off x="368673" y="4462616"/>
            <a:ext cx="3056452" cy="43395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6B0EDED-8A86-4B0E-92F2-4952D8D95D2C}"/>
              </a:ext>
            </a:extLst>
          </p:cNvPr>
          <p:cNvSpPr/>
          <p:nvPr/>
        </p:nvSpPr>
        <p:spPr>
          <a:xfrm>
            <a:off x="315156" y="538609"/>
            <a:ext cx="7260425" cy="4869418"/>
          </a:xfrm>
          <a:prstGeom prst="roundRect">
            <a:avLst/>
          </a:prstGeom>
          <a:noFill/>
          <a:ln w="53975">
            <a:solidFill>
              <a:srgbClr val="00B050"/>
            </a:solidFill>
            <a:prstDash val="sysDot"/>
          </a:ln>
        </p:spPr>
        <p:txBody>
          <a:bodyPr wrap="square" lIns="91440" tIns="45720" rIns="91440" bIns="45720">
            <a:spAutoFit/>
          </a:bodyPr>
          <a:lstStyle/>
          <a:p>
            <a:r>
              <a:rPr lang="vi-VN" sz="28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các câu sau:</a:t>
            </a:r>
          </a:p>
          <a:p>
            <a:r>
              <a:rPr lang="vi-VN" sz="28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8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8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 rẫy là chiến trường</a:t>
            </a:r>
          </a:p>
          <a:p>
            <a:r>
              <a:rPr lang="en-US" sz="28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8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Cuốc cày là vũ khí</a:t>
            </a:r>
          </a:p>
          <a:p>
            <a:r>
              <a:rPr lang="en-US" sz="28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8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nông là chiến sĩ</a:t>
            </a:r>
          </a:p>
          <a:p>
            <a:r>
              <a:rPr lang="en-US" sz="28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8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 phương thi đua với tiền phương.</a:t>
            </a:r>
          </a:p>
          <a:p>
            <a:pPr algn="r"/>
            <a:r>
              <a:rPr lang="vi-VN" sz="28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 CHÍ MINH</a:t>
            </a:r>
          </a:p>
          <a:p>
            <a:endParaRPr lang="vi-VN" sz="28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6F59C8-2C06-4E7E-B40F-C172743252DD}"/>
              </a:ext>
            </a:extLst>
          </p:cNvPr>
          <p:cNvSpPr/>
          <p:nvPr/>
        </p:nvSpPr>
        <p:spPr>
          <a:xfrm>
            <a:off x="315156" y="3612773"/>
            <a:ext cx="7666667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vi-VN" sz="28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8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Đồng và các bạn anh là những đội viên đầu tiên của Đội ta</a:t>
            </a:r>
            <a:r>
              <a:rPr lang="en-US" sz="28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3C82F2-467E-4196-A989-4E8FA6ED753E}"/>
              </a:ext>
            </a:extLst>
          </p:cNvPr>
          <p:cNvSpPr/>
          <p:nvPr/>
        </p:nvSpPr>
        <p:spPr>
          <a:xfrm>
            <a:off x="0" y="-2108840"/>
            <a:ext cx="367860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Xác định chủ ngữ các câu vừa tìm được.</a:t>
            </a:r>
            <a:endParaRPr lang="vi-VN" sz="4000" b="1">
              <a:ln w="0"/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622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7" grpId="0" animBg="1"/>
          <p:bldP spid="12" grpId="0" animBg="1"/>
          <p:bldP spid="13" grpId="0" animBg="1"/>
          <p:bldP spid="14" grpId="0" animBg="1"/>
          <p:bldP spid="15" grpId="0" animBg="1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accel="4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accel="4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7" grpId="0" animBg="1"/>
          <p:bldP spid="12" grpId="0" animBg="1"/>
          <p:bldP spid="13" grpId="0" animBg="1"/>
          <p:bldP spid="14" grpId="0" animBg="1"/>
          <p:bldP spid="15" grpId="0" animBg="1"/>
          <p:bldP spid="19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28A482-1B50-46E1-815D-0B78BC9058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927" y="-892247"/>
            <a:ext cx="5041402" cy="504140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7A75788-703E-457D-968E-ECA1C9AEF08D}"/>
              </a:ext>
            </a:extLst>
          </p:cNvPr>
          <p:cNvSpPr/>
          <p:nvPr/>
        </p:nvSpPr>
        <p:spPr>
          <a:xfrm>
            <a:off x="399910" y="709364"/>
            <a:ext cx="367860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Xác định </a:t>
            </a:r>
            <a:br>
              <a:rPr lang="en-US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ngữ các câu vừa tìm được.</a:t>
            </a:r>
            <a:endParaRPr lang="vi-VN" sz="4000" b="1">
              <a:ln w="0"/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9717FA-D250-454D-973E-7AC4570FC857}"/>
              </a:ext>
            </a:extLst>
          </p:cNvPr>
          <p:cNvSpPr/>
          <p:nvPr/>
        </p:nvSpPr>
        <p:spPr>
          <a:xfrm>
            <a:off x="315156" y="342900"/>
            <a:ext cx="7914444" cy="5142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6B0EDED-8A86-4B0E-92F2-4952D8D95D2C}"/>
              </a:ext>
            </a:extLst>
          </p:cNvPr>
          <p:cNvSpPr/>
          <p:nvPr/>
        </p:nvSpPr>
        <p:spPr>
          <a:xfrm>
            <a:off x="3533957" y="232373"/>
            <a:ext cx="8258133" cy="7833563"/>
          </a:xfrm>
          <a:prstGeom prst="roundRect">
            <a:avLst/>
          </a:prstGeom>
          <a:noFill/>
          <a:ln w="53975">
            <a:noFill/>
            <a:prstDash val="sysDot"/>
          </a:ln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4400" b="1" dirty="0" err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vi-VN" sz="4400" b="1" dirty="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 err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rẫy</a:t>
            </a:r>
            <a:r>
              <a:rPr lang="vi-VN" sz="4400" b="1" dirty="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 err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400" b="1" dirty="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 err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vi-VN" sz="4400" b="1" dirty="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 err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vi-VN" sz="4400" b="1" dirty="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400" b="1" dirty="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4400" b="1" dirty="0" err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Cuốc</a:t>
            </a:r>
            <a:r>
              <a:rPr lang="vi-VN" sz="4400" b="1" dirty="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 err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vi-VN" sz="4400" b="1" dirty="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 err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400" b="1" dirty="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 err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vi-VN" sz="4400" b="1" dirty="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 err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vi-VN" sz="4400" b="1" dirty="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400" b="1" dirty="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4400" b="1" dirty="0" err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4400" b="1" dirty="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nông </a:t>
            </a:r>
            <a:r>
              <a:rPr lang="vi-VN" sz="4400" b="1" dirty="0" err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400" b="1" dirty="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 err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vi-VN" sz="4400" b="1" dirty="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 err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endParaRPr lang="vi-VN" sz="4400" b="1" dirty="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400" b="1" dirty="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vi-VN" sz="4400" dirty="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vi-VN" sz="4400" dirty="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vi-VN" sz="4400" dirty="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vi-VN" sz="4400" dirty="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6F59C8-2C06-4E7E-B40F-C172743252DD}"/>
              </a:ext>
            </a:extLst>
          </p:cNvPr>
          <p:cNvSpPr/>
          <p:nvPr/>
        </p:nvSpPr>
        <p:spPr>
          <a:xfrm>
            <a:off x="1035672" y="2648356"/>
            <a:ext cx="10543014" cy="60646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endParaRPr lang="vi-VN" sz="4400" dirty="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4400" b="1" dirty="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vi-VN" sz="4400" b="1" dirty="0" err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vi-VN" sz="4400" b="1" dirty="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 err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400" b="1" dirty="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 err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400" b="1" dirty="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 err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4400" b="1" dirty="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vi-VN" sz="4400" b="1" dirty="0" err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400" b="1" dirty="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 err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4400" b="1" dirty="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 err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vi-VN" sz="4400" b="1" dirty="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viên </a:t>
            </a:r>
            <a:r>
              <a:rPr lang="vi-VN" sz="4400" b="1" dirty="0" err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vi-VN" sz="4400" b="1" dirty="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tiên </a:t>
            </a:r>
            <a:r>
              <a:rPr lang="vi-VN" sz="4400" b="1" dirty="0" err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4400" b="1" dirty="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 err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vi-VN" sz="4400" b="1" dirty="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  <a:r>
              <a:rPr lang="en-US" sz="4400" b="1" dirty="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b="1" dirty="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vi-VN" sz="4400" dirty="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vi-VN" sz="4400" dirty="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vi-VN" sz="4400" dirty="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597F507-702E-444F-899F-BC18D7270300}"/>
              </a:ext>
            </a:extLst>
          </p:cNvPr>
          <p:cNvCxnSpPr>
            <a:cxnSpLocks/>
          </p:cNvCxnSpPr>
          <p:nvPr/>
        </p:nvCxnSpPr>
        <p:spPr>
          <a:xfrm>
            <a:off x="4983133" y="1575567"/>
            <a:ext cx="2506239" cy="0"/>
          </a:xfrm>
          <a:prstGeom prst="line">
            <a:avLst/>
          </a:prstGeom>
          <a:ln w="28575" cmpd="sng">
            <a:solidFill>
              <a:srgbClr val="FFFF00"/>
            </a:solidFill>
          </a:ln>
          <a:effectLst>
            <a:glow rad="76200">
              <a:schemeClr val="accent6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2B20FEC-F0CE-40C5-9701-D5C57B942432}"/>
              </a:ext>
            </a:extLst>
          </p:cNvPr>
          <p:cNvCxnSpPr>
            <a:cxnSpLocks/>
          </p:cNvCxnSpPr>
          <p:nvPr/>
        </p:nvCxnSpPr>
        <p:spPr>
          <a:xfrm>
            <a:off x="4968618" y="2562538"/>
            <a:ext cx="2041782" cy="0"/>
          </a:xfrm>
          <a:prstGeom prst="line">
            <a:avLst/>
          </a:prstGeom>
          <a:ln w="28575" cmpd="sng">
            <a:solidFill>
              <a:srgbClr val="FFFF00"/>
            </a:solidFill>
          </a:ln>
          <a:effectLst>
            <a:glow rad="76200">
              <a:schemeClr val="accent6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CFAD307-4816-409C-A45B-77E2C43C5253}"/>
              </a:ext>
            </a:extLst>
          </p:cNvPr>
          <p:cNvCxnSpPr>
            <a:cxnSpLocks/>
          </p:cNvCxnSpPr>
          <p:nvPr/>
        </p:nvCxnSpPr>
        <p:spPr>
          <a:xfrm>
            <a:off x="4951738" y="3578537"/>
            <a:ext cx="2288524" cy="0"/>
          </a:xfrm>
          <a:prstGeom prst="line">
            <a:avLst/>
          </a:prstGeom>
          <a:ln w="28575" cmpd="sng">
            <a:solidFill>
              <a:srgbClr val="FFFF00"/>
            </a:solidFill>
          </a:ln>
          <a:effectLst>
            <a:glow rad="76200">
              <a:schemeClr val="accent6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F96049B-5461-4D98-BE63-43412D205257}"/>
              </a:ext>
            </a:extLst>
          </p:cNvPr>
          <p:cNvCxnSpPr>
            <a:cxnSpLocks/>
          </p:cNvCxnSpPr>
          <p:nvPr/>
        </p:nvCxnSpPr>
        <p:spPr>
          <a:xfrm>
            <a:off x="1035672" y="4628252"/>
            <a:ext cx="6297738" cy="0"/>
          </a:xfrm>
          <a:prstGeom prst="line">
            <a:avLst/>
          </a:prstGeom>
          <a:ln w="28575" cmpd="sng">
            <a:solidFill>
              <a:srgbClr val="FFFF00"/>
            </a:solidFill>
          </a:ln>
          <a:effectLst>
            <a:glow rad="76200">
              <a:schemeClr val="accent6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B0485FA-3616-40AC-B5F2-01AF15D570AE}"/>
              </a:ext>
            </a:extLst>
          </p:cNvPr>
          <p:cNvCxnSpPr>
            <a:cxnSpLocks/>
          </p:cNvCxnSpPr>
          <p:nvPr/>
        </p:nvCxnSpPr>
        <p:spPr>
          <a:xfrm flipH="1">
            <a:off x="7470128" y="783676"/>
            <a:ext cx="120845" cy="705326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D589AA9-C8F6-4C27-8E46-51C8D4559573}"/>
              </a:ext>
            </a:extLst>
          </p:cNvPr>
          <p:cNvCxnSpPr>
            <a:cxnSpLocks/>
          </p:cNvCxnSpPr>
          <p:nvPr/>
        </p:nvCxnSpPr>
        <p:spPr>
          <a:xfrm flipH="1">
            <a:off x="7106235" y="1889645"/>
            <a:ext cx="120845" cy="705326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1CEDD15-723A-4198-8BF9-601E1B506DA6}"/>
              </a:ext>
            </a:extLst>
          </p:cNvPr>
          <p:cNvCxnSpPr>
            <a:cxnSpLocks/>
          </p:cNvCxnSpPr>
          <p:nvPr/>
        </p:nvCxnSpPr>
        <p:spPr>
          <a:xfrm flipH="1">
            <a:off x="7252568" y="2890932"/>
            <a:ext cx="120845" cy="705326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BDD04FD-14D1-46ED-89ED-098CFA88B1CF}"/>
              </a:ext>
            </a:extLst>
          </p:cNvPr>
          <p:cNvCxnSpPr>
            <a:cxnSpLocks/>
          </p:cNvCxnSpPr>
          <p:nvPr/>
        </p:nvCxnSpPr>
        <p:spPr>
          <a:xfrm flipH="1">
            <a:off x="7308104" y="3922926"/>
            <a:ext cx="120845" cy="705326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9">
            <a:extLst>
              <a:ext uri="{FF2B5EF4-FFF2-40B4-BE49-F238E27FC236}">
                <a16:creationId xmlns:a16="http://schemas.microsoft.com/office/drawing/2014/main" id="{644EB51D-E459-4F22-B041-81B238DE17BA}"/>
              </a:ext>
            </a:extLst>
          </p:cNvPr>
          <p:cNvSpPr txBox="1"/>
          <p:nvPr/>
        </p:nvSpPr>
        <p:spPr>
          <a:xfrm>
            <a:off x="1751722" y="5624023"/>
            <a:ext cx="8688556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Ai?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 Con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2" name="TextBox 29">
            <a:extLst>
              <a:ext uri="{FF2B5EF4-FFF2-40B4-BE49-F238E27FC236}">
                <a16:creationId xmlns:a16="http://schemas.microsoft.com/office/drawing/2014/main" id="{999F58A9-FE51-459C-A50C-989E4369C026}"/>
              </a:ext>
            </a:extLst>
          </p:cNvPr>
          <p:cNvSpPr txBox="1"/>
          <p:nvPr/>
        </p:nvSpPr>
        <p:spPr>
          <a:xfrm>
            <a:off x="1510041" y="5650739"/>
            <a:ext cx="9171918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4" name="Rectangle 27">
            <a:extLst>
              <a:ext uri="{FF2B5EF4-FFF2-40B4-BE49-F238E27FC236}">
                <a16:creationId xmlns:a16="http://schemas.microsoft.com/office/drawing/2014/main" id="{1CBEC5EF-3DDF-4468-AEDF-D0523C87EF21}"/>
              </a:ext>
            </a:extLst>
          </p:cNvPr>
          <p:cNvSpPr/>
          <p:nvPr/>
        </p:nvSpPr>
        <p:spPr>
          <a:xfrm>
            <a:off x="4256696" y="1614325"/>
            <a:ext cx="367860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0"/>
                <a:solidFill>
                  <a:schemeClr val="bg1"/>
                </a:solidFill>
                <a:effectLst>
                  <a:glow rad="114300">
                    <a:srgbClr val="E10E98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CN</a:t>
            </a:r>
            <a:endParaRPr lang="vi-VN" sz="2000" b="1" dirty="0">
              <a:ln w="0"/>
              <a:solidFill>
                <a:schemeClr val="bg1"/>
              </a:solidFill>
              <a:effectLst>
                <a:glow rad="114300">
                  <a:srgbClr val="E10E98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7">
            <a:extLst>
              <a:ext uri="{FF2B5EF4-FFF2-40B4-BE49-F238E27FC236}">
                <a16:creationId xmlns:a16="http://schemas.microsoft.com/office/drawing/2014/main" id="{A74ADE42-DA11-4B8D-BED2-1393309F7E40}"/>
              </a:ext>
            </a:extLst>
          </p:cNvPr>
          <p:cNvSpPr/>
          <p:nvPr/>
        </p:nvSpPr>
        <p:spPr>
          <a:xfrm>
            <a:off x="4226486" y="2621423"/>
            <a:ext cx="367860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0"/>
                <a:solidFill>
                  <a:schemeClr val="bg1"/>
                </a:solidFill>
                <a:effectLst>
                  <a:glow rad="114300">
                    <a:srgbClr val="E10E98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CN</a:t>
            </a:r>
            <a:endParaRPr lang="vi-VN" sz="2000" b="1" dirty="0">
              <a:ln w="0"/>
              <a:solidFill>
                <a:schemeClr val="bg1"/>
              </a:solidFill>
              <a:effectLst>
                <a:glow rad="114300">
                  <a:srgbClr val="E10E98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7">
            <a:extLst>
              <a:ext uri="{FF2B5EF4-FFF2-40B4-BE49-F238E27FC236}">
                <a16:creationId xmlns:a16="http://schemas.microsoft.com/office/drawing/2014/main" id="{D4AC8D0E-017C-405E-A0CA-5EB2E33E4ED0}"/>
              </a:ext>
            </a:extLst>
          </p:cNvPr>
          <p:cNvSpPr/>
          <p:nvPr/>
        </p:nvSpPr>
        <p:spPr>
          <a:xfrm>
            <a:off x="4307498" y="3627317"/>
            <a:ext cx="367860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0"/>
                <a:solidFill>
                  <a:schemeClr val="bg1"/>
                </a:solidFill>
                <a:effectLst>
                  <a:glow rad="114300">
                    <a:srgbClr val="E10E98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CN</a:t>
            </a:r>
            <a:endParaRPr lang="vi-VN" sz="2000" b="1" dirty="0">
              <a:ln w="0"/>
              <a:solidFill>
                <a:schemeClr val="bg1"/>
              </a:solidFill>
              <a:effectLst>
                <a:glow rad="114300">
                  <a:srgbClr val="E10E98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7">
            <a:extLst>
              <a:ext uri="{FF2B5EF4-FFF2-40B4-BE49-F238E27FC236}">
                <a16:creationId xmlns:a16="http://schemas.microsoft.com/office/drawing/2014/main" id="{E3B45A85-AFC7-4E70-BDB1-0E78791813D7}"/>
              </a:ext>
            </a:extLst>
          </p:cNvPr>
          <p:cNvSpPr/>
          <p:nvPr/>
        </p:nvSpPr>
        <p:spPr>
          <a:xfrm>
            <a:off x="2058342" y="4664229"/>
            <a:ext cx="367860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0"/>
                <a:solidFill>
                  <a:schemeClr val="bg1"/>
                </a:solidFill>
                <a:effectLst>
                  <a:glow rad="114300">
                    <a:srgbClr val="E10E98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CN</a:t>
            </a:r>
            <a:endParaRPr lang="vi-VN" sz="2000" b="1" dirty="0">
              <a:ln w="0"/>
              <a:solidFill>
                <a:schemeClr val="bg1"/>
              </a:solidFill>
              <a:effectLst>
                <a:glow rad="114300">
                  <a:srgbClr val="E10E98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85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26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26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5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6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3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8" presetID="26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6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3" presetID="26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9" fill="hold">
                          <p:stCondLst>
                            <p:cond delay="indefinite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3" grpId="0"/>
          <p:bldP spid="9" grpId="0"/>
          <p:bldP spid="21" grpId="0" animBg="1"/>
          <p:bldP spid="22" grpId="0" animBg="1"/>
          <p:bldP spid="22" grpId="1" animBg="1"/>
          <p:bldP spid="24" grpId="0"/>
          <p:bldP spid="25" grpId="0"/>
          <p:bldP spid="26" grpId="0"/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accel="44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26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26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5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6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3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8" presetID="26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6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3" presetID="26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9" fill="hold">
                          <p:stCondLst>
                            <p:cond delay="indefinite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3" grpId="0"/>
          <p:bldP spid="9" grpId="0"/>
          <p:bldP spid="21" grpId="0" animBg="1"/>
          <p:bldP spid="22" grpId="0" animBg="1"/>
          <p:bldP spid="22" grpId="1" animBg="1"/>
          <p:bldP spid="24" grpId="0"/>
          <p:bldP spid="25" grpId="0"/>
          <p:bldP spid="26" grpId="0"/>
          <p:bldP spid="27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4" descr="Dotted diamond">
            <a:extLst>
              <a:ext uri="{FF2B5EF4-FFF2-40B4-BE49-F238E27FC236}">
                <a16:creationId xmlns:a16="http://schemas.microsoft.com/office/drawing/2014/main" id="{C471F707-B288-4C31-B3C3-FCF460CF09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5500" y="533401"/>
            <a:ext cx="8001000" cy="1173163"/>
          </a:xfrm>
          <a:prstGeom prst="wedgeRoundRectCallout">
            <a:avLst>
              <a:gd name="adj1" fmla="val -39681"/>
              <a:gd name="adj2" fmla="val 185181"/>
              <a:gd name="adj3" fmla="val 16667"/>
            </a:avLst>
          </a:prstGeom>
          <a:pattFill prst="dotDmnd">
            <a:fgClr>
              <a:srgbClr val="FFCCFF"/>
            </a:fgClr>
            <a:bgClr>
              <a:schemeClr val="bg1"/>
            </a:bgClr>
          </a:pattFill>
          <a:ln w="9525">
            <a:solidFill>
              <a:srgbClr val="3399FF"/>
            </a:solidFill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0000CC"/>
                </a:solidFill>
              </a:rPr>
              <a:t>Trong câu kể Ai là gì? Chủ ngữ trả lời cho câu hỏi nào?</a:t>
            </a:r>
          </a:p>
          <a:p>
            <a:pPr algn="ctr" eaLnBrk="1" hangingPunct="1"/>
            <a:endParaRPr lang="en-US" altLang="en-US" sz="3600" b="1">
              <a:solidFill>
                <a:srgbClr val="0000CC"/>
              </a:solidFill>
              <a:latin typeface=".VnArial" panose="020B7200000000000000" pitchFamily="34" charset="0"/>
            </a:endParaRPr>
          </a:p>
        </p:txBody>
      </p:sp>
      <p:pic>
        <p:nvPicPr>
          <p:cNvPr id="6147" name="Picture 5" descr="happyface2">
            <a:extLst>
              <a:ext uri="{FF2B5EF4-FFF2-40B4-BE49-F238E27FC236}">
                <a16:creationId xmlns:a16="http://schemas.microsoft.com/office/drawing/2014/main" id="{5C7F078A-5CF8-4160-9B57-621562E9CE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352801"/>
            <a:ext cx="1371600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1">
            <a:extLst>
              <a:ext uri="{FF2B5EF4-FFF2-40B4-BE49-F238E27FC236}">
                <a16:creationId xmlns:a16="http://schemas.microsoft.com/office/drawing/2014/main" id="{CA66052E-A1F5-47A0-9F48-DAAFE87619D9}"/>
              </a:ext>
            </a:extLst>
          </p:cNvPr>
          <p:cNvSpPr/>
          <p:nvPr/>
        </p:nvSpPr>
        <p:spPr>
          <a:xfrm>
            <a:off x="438150" y="4708275"/>
            <a:ext cx="113157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chemeClr val="bg1"/>
                </a:solidFill>
                <a:effectLst>
                  <a:glow rad="114300">
                    <a:srgbClr val="E10E98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b="1" dirty="0">
                <a:ln w="0"/>
                <a:solidFill>
                  <a:schemeClr val="bg1"/>
                </a:solidFill>
                <a:effectLst>
                  <a:glow rad="114300">
                    <a:srgbClr val="E10E98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bg1"/>
                </a:solidFill>
                <a:effectLst>
                  <a:glow rad="114300">
                    <a:srgbClr val="E10E98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>
                <a:ln w="0"/>
                <a:solidFill>
                  <a:schemeClr val="bg1"/>
                </a:solidFill>
                <a:effectLst>
                  <a:glow rad="114300">
                    <a:srgbClr val="E10E98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bg1"/>
                </a:solidFill>
                <a:effectLst>
                  <a:glow rad="114300">
                    <a:srgbClr val="E10E98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400" b="1" dirty="0">
                <a:ln w="0"/>
                <a:solidFill>
                  <a:schemeClr val="bg1"/>
                </a:solidFill>
                <a:effectLst>
                  <a:glow rad="114300">
                    <a:srgbClr val="E10E98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bg1"/>
                </a:solidFill>
                <a:effectLst>
                  <a:glow rad="114300">
                    <a:srgbClr val="E10E98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b="1" dirty="0">
                <a:ln w="0"/>
                <a:solidFill>
                  <a:schemeClr val="bg1"/>
                </a:solidFill>
                <a:effectLst>
                  <a:glow rad="114300">
                    <a:srgbClr val="E10E98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bg1"/>
                </a:solidFill>
                <a:effectLst>
                  <a:glow rad="114300">
                    <a:srgbClr val="E10E98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ln w="0"/>
                <a:solidFill>
                  <a:schemeClr val="bg1"/>
                </a:solidFill>
                <a:effectLst>
                  <a:glow rad="114300">
                    <a:srgbClr val="E10E98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bg1"/>
                </a:solidFill>
                <a:effectLst>
                  <a:glow rad="114300">
                    <a:srgbClr val="E10E98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n w="0"/>
                <a:solidFill>
                  <a:schemeClr val="bg1"/>
                </a:solidFill>
                <a:effectLst>
                  <a:glow rad="114300">
                    <a:srgbClr val="E10E98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bg1"/>
                </a:solidFill>
                <a:effectLst>
                  <a:glow rad="114300">
                    <a:srgbClr val="E10E98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b="1" dirty="0">
                <a:ln w="0"/>
                <a:solidFill>
                  <a:schemeClr val="bg1"/>
                </a:solidFill>
                <a:effectLst>
                  <a:glow rad="114300">
                    <a:srgbClr val="E10E98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Ai? </a:t>
            </a:r>
            <a:r>
              <a:rPr lang="en-US" sz="4400" b="1" dirty="0" err="1">
                <a:ln w="0"/>
                <a:solidFill>
                  <a:schemeClr val="bg1"/>
                </a:solidFill>
                <a:effectLst>
                  <a:glow rad="114300">
                    <a:srgbClr val="E10E98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b="1" dirty="0">
                <a:ln w="0"/>
                <a:solidFill>
                  <a:schemeClr val="bg1"/>
                </a:solidFill>
                <a:effectLst>
                  <a:glow rad="114300">
                    <a:srgbClr val="E10E98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bg1"/>
                </a:solidFill>
                <a:effectLst>
                  <a:glow rad="114300">
                    <a:srgbClr val="E10E98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b="1" dirty="0">
                <a:ln w="0"/>
                <a:solidFill>
                  <a:schemeClr val="bg1"/>
                </a:solidFill>
                <a:effectLst>
                  <a:glow rad="114300">
                    <a:srgbClr val="E10E98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bg1"/>
                </a:solidFill>
                <a:effectLst>
                  <a:glow rad="114300">
                    <a:srgbClr val="E10E98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ln w="0"/>
                <a:solidFill>
                  <a:schemeClr val="bg1"/>
                </a:solidFill>
                <a:effectLst>
                  <a:glow rad="114300">
                    <a:srgbClr val="E10E98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28A482-1B50-46E1-815D-0B78BC9058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927" y="-892247"/>
            <a:ext cx="5041402" cy="504140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99717FA-D250-454D-973E-7AC4570FC857}"/>
              </a:ext>
            </a:extLst>
          </p:cNvPr>
          <p:cNvSpPr/>
          <p:nvPr/>
        </p:nvSpPr>
        <p:spPr>
          <a:xfrm>
            <a:off x="315156" y="342900"/>
            <a:ext cx="7914444" cy="5142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6B0EDED-8A86-4B0E-92F2-4952D8D95D2C}"/>
              </a:ext>
            </a:extLst>
          </p:cNvPr>
          <p:cNvSpPr/>
          <p:nvPr/>
        </p:nvSpPr>
        <p:spPr>
          <a:xfrm>
            <a:off x="3533957" y="232373"/>
            <a:ext cx="8258133" cy="7833563"/>
          </a:xfrm>
          <a:prstGeom prst="roundRect">
            <a:avLst/>
          </a:prstGeom>
          <a:noFill/>
          <a:ln w="53975">
            <a:noFill/>
            <a:prstDash val="sysDot"/>
          </a:ln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44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 rẫy là chiến trường</a:t>
            </a:r>
          </a:p>
          <a:p>
            <a:pPr>
              <a:lnSpc>
                <a:spcPct val="150000"/>
              </a:lnSpc>
            </a:pPr>
            <a:r>
              <a:rPr lang="en-US" sz="44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44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Cuốc cày là vũ khí</a:t>
            </a:r>
          </a:p>
          <a:p>
            <a:pPr>
              <a:lnSpc>
                <a:spcPct val="150000"/>
              </a:lnSpc>
            </a:pPr>
            <a:r>
              <a:rPr lang="en-US" sz="44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44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nông là chiến sĩ</a:t>
            </a:r>
          </a:p>
          <a:p>
            <a:pPr>
              <a:lnSpc>
                <a:spcPct val="150000"/>
              </a:lnSpc>
            </a:pPr>
            <a:r>
              <a:rPr lang="en-US" sz="44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vi-VN" sz="44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vi-VN" sz="44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vi-VN" sz="44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vi-VN" sz="44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6F59C8-2C06-4E7E-B40F-C172743252DD}"/>
              </a:ext>
            </a:extLst>
          </p:cNvPr>
          <p:cNvSpPr/>
          <p:nvPr/>
        </p:nvSpPr>
        <p:spPr>
          <a:xfrm>
            <a:off x="964745" y="2870504"/>
            <a:ext cx="10543014" cy="60646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endParaRPr lang="vi-VN" sz="44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44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Đồng và các bạn anh là những đội viên đầu tiên của Đội ta</a:t>
            </a:r>
            <a:r>
              <a:rPr lang="en-US" sz="44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b="1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vi-VN" sz="44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vi-VN" sz="44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vi-VN" sz="44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597F507-702E-444F-899F-BC18D7270300}"/>
              </a:ext>
            </a:extLst>
          </p:cNvPr>
          <p:cNvCxnSpPr>
            <a:cxnSpLocks/>
          </p:cNvCxnSpPr>
          <p:nvPr/>
        </p:nvCxnSpPr>
        <p:spPr>
          <a:xfrm>
            <a:off x="4983133" y="1575567"/>
            <a:ext cx="2506239" cy="0"/>
          </a:xfrm>
          <a:prstGeom prst="line">
            <a:avLst/>
          </a:prstGeom>
          <a:ln w="28575" cmpd="sng">
            <a:solidFill>
              <a:srgbClr val="FFFF00"/>
            </a:solidFill>
          </a:ln>
          <a:effectLst>
            <a:glow rad="76200">
              <a:schemeClr val="accent6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2B20FEC-F0CE-40C5-9701-D5C57B942432}"/>
              </a:ext>
            </a:extLst>
          </p:cNvPr>
          <p:cNvCxnSpPr>
            <a:cxnSpLocks/>
          </p:cNvCxnSpPr>
          <p:nvPr/>
        </p:nvCxnSpPr>
        <p:spPr>
          <a:xfrm>
            <a:off x="4968618" y="2562538"/>
            <a:ext cx="2041782" cy="0"/>
          </a:xfrm>
          <a:prstGeom prst="line">
            <a:avLst/>
          </a:prstGeom>
          <a:ln w="28575" cmpd="sng">
            <a:solidFill>
              <a:srgbClr val="FFFF00"/>
            </a:solidFill>
          </a:ln>
          <a:effectLst>
            <a:glow rad="76200">
              <a:schemeClr val="accent6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CFAD307-4816-409C-A45B-77E2C43C5253}"/>
              </a:ext>
            </a:extLst>
          </p:cNvPr>
          <p:cNvCxnSpPr>
            <a:cxnSpLocks/>
          </p:cNvCxnSpPr>
          <p:nvPr/>
        </p:nvCxnSpPr>
        <p:spPr>
          <a:xfrm>
            <a:off x="4951738" y="3578537"/>
            <a:ext cx="2288524" cy="0"/>
          </a:xfrm>
          <a:prstGeom prst="line">
            <a:avLst/>
          </a:prstGeom>
          <a:ln w="28575" cmpd="sng">
            <a:solidFill>
              <a:srgbClr val="FFFF00"/>
            </a:solidFill>
          </a:ln>
          <a:effectLst>
            <a:glow rad="76200">
              <a:schemeClr val="accent6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F96049B-5461-4D98-BE63-43412D205257}"/>
              </a:ext>
            </a:extLst>
          </p:cNvPr>
          <p:cNvCxnSpPr>
            <a:cxnSpLocks/>
          </p:cNvCxnSpPr>
          <p:nvPr/>
        </p:nvCxnSpPr>
        <p:spPr>
          <a:xfrm>
            <a:off x="1035672" y="4829219"/>
            <a:ext cx="6297738" cy="0"/>
          </a:xfrm>
          <a:prstGeom prst="line">
            <a:avLst/>
          </a:prstGeom>
          <a:ln w="28575" cmpd="sng">
            <a:solidFill>
              <a:srgbClr val="FFFF00"/>
            </a:solidFill>
          </a:ln>
          <a:effectLst>
            <a:glow rad="76200">
              <a:schemeClr val="accent6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4DBB62DF-B213-4363-8B39-54C29667A082}"/>
              </a:ext>
            </a:extLst>
          </p:cNvPr>
          <p:cNvSpPr/>
          <p:nvPr/>
        </p:nvSpPr>
        <p:spPr>
          <a:xfrm>
            <a:off x="4278914" y="468995"/>
            <a:ext cx="367860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0"/>
                <a:solidFill>
                  <a:schemeClr val="bg1"/>
                </a:solidFill>
                <a:effectLst>
                  <a:glow rad="114300">
                    <a:srgbClr val="E10E98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200" b="1" dirty="0">
                <a:ln w="0"/>
                <a:solidFill>
                  <a:schemeClr val="bg1"/>
                </a:solidFill>
                <a:effectLst>
                  <a:glow rad="114300">
                    <a:srgbClr val="E10E98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bg1"/>
                </a:solidFill>
                <a:effectLst>
                  <a:glow rad="114300">
                    <a:srgbClr val="E10E98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vi-VN" sz="3200" b="1" dirty="0">
              <a:ln w="0"/>
              <a:solidFill>
                <a:schemeClr val="bg1"/>
              </a:solidFill>
              <a:effectLst>
                <a:glow rad="114300">
                  <a:srgbClr val="E10E98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FCA1555-AB4A-48BA-AC99-E6347EAE247D}"/>
              </a:ext>
            </a:extLst>
          </p:cNvPr>
          <p:cNvSpPr/>
          <p:nvPr/>
        </p:nvSpPr>
        <p:spPr>
          <a:xfrm>
            <a:off x="4764016" y="1585887"/>
            <a:ext cx="367860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>
                <a:ln w="0"/>
                <a:solidFill>
                  <a:schemeClr val="bg1"/>
                </a:solidFill>
                <a:effectLst>
                  <a:glow rad="114300">
                    <a:srgbClr val="E10E98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Danh từ</a:t>
            </a:r>
            <a:endParaRPr lang="vi-VN" sz="2800" b="1">
              <a:ln w="0"/>
              <a:solidFill>
                <a:schemeClr val="bg1"/>
              </a:solidFill>
              <a:effectLst>
                <a:glow rad="114300">
                  <a:srgbClr val="E10E98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10247B8-D7ED-4D99-91EF-6FF9C99F54DD}"/>
              </a:ext>
            </a:extLst>
          </p:cNvPr>
          <p:cNvSpPr/>
          <p:nvPr/>
        </p:nvSpPr>
        <p:spPr>
          <a:xfrm>
            <a:off x="4284688" y="2540921"/>
            <a:ext cx="367860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>
                <a:ln w="0"/>
                <a:solidFill>
                  <a:schemeClr val="bg1"/>
                </a:solidFill>
                <a:effectLst>
                  <a:glow rad="114300">
                    <a:srgbClr val="E10E98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Danh từ</a:t>
            </a:r>
            <a:endParaRPr lang="vi-VN" sz="2800" b="1">
              <a:ln w="0"/>
              <a:solidFill>
                <a:schemeClr val="bg1"/>
              </a:solidFill>
              <a:effectLst>
                <a:glow rad="114300">
                  <a:srgbClr val="E10E98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DC482EE-2A3A-4E9B-8DAC-0FFBEDFA1EF0}"/>
              </a:ext>
            </a:extLst>
          </p:cNvPr>
          <p:cNvSpPr/>
          <p:nvPr/>
        </p:nvSpPr>
        <p:spPr>
          <a:xfrm>
            <a:off x="1805932" y="3789056"/>
            <a:ext cx="494596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>
                <a:ln w="0"/>
                <a:solidFill>
                  <a:schemeClr val="bg1"/>
                </a:solidFill>
                <a:effectLst>
                  <a:glow rad="114300">
                    <a:srgbClr val="E10E98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Cụm danh từ (có cả tên riêng)</a:t>
            </a:r>
            <a:endParaRPr lang="vi-VN" sz="2800" b="1">
              <a:ln w="0"/>
              <a:solidFill>
                <a:schemeClr val="bg1"/>
              </a:solidFill>
              <a:effectLst>
                <a:glow rad="114300">
                  <a:srgbClr val="E10E98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D4AAA8B-AFB2-4DA7-BBAF-3233FE332E0E}"/>
              </a:ext>
            </a:extLst>
          </p:cNvPr>
          <p:cNvSpPr/>
          <p:nvPr/>
        </p:nvSpPr>
        <p:spPr>
          <a:xfrm>
            <a:off x="387282" y="550814"/>
            <a:ext cx="367860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dirty="0" err="1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dirty="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</a:t>
            </a:r>
            <a:br>
              <a:rPr lang="en-US" sz="4000" dirty="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dirty="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4000" dirty="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err="1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b="1" dirty="0">
              <a:ln w="0"/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B0485FA-3616-40AC-B5F2-01AF15D570AE}"/>
              </a:ext>
            </a:extLst>
          </p:cNvPr>
          <p:cNvCxnSpPr>
            <a:cxnSpLocks/>
          </p:cNvCxnSpPr>
          <p:nvPr/>
        </p:nvCxnSpPr>
        <p:spPr>
          <a:xfrm flipH="1">
            <a:off x="7470128" y="783676"/>
            <a:ext cx="120845" cy="705326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D589AA9-C8F6-4C27-8E46-51C8D4559573}"/>
              </a:ext>
            </a:extLst>
          </p:cNvPr>
          <p:cNvCxnSpPr>
            <a:cxnSpLocks/>
          </p:cNvCxnSpPr>
          <p:nvPr/>
        </p:nvCxnSpPr>
        <p:spPr>
          <a:xfrm flipH="1">
            <a:off x="7106235" y="1889645"/>
            <a:ext cx="120845" cy="705326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1CEDD15-723A-4198-8BF9-601E1B506DA6}"/>
              </a:ext>
            </a:extLst>
          </p:cNvPr>
          <p:cNvCxnSpPr>
            <a:cxnSpLocks/>
          </p:cNvCxnSpPr>
          <p:nvPr/>
        </p:nvCxnSpPr>
        <p:spPr>
          <a:xfrm flipH="1">
            <a:off x="7252568" y="2890932"/>
            <a:ext cx="120845" cy="705326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BDD04FD-14D1-46ED-89ED-098CFA88B1CF}"/>
              </a:ext>
            </a:extLst>
          </p:cNvPr>
          <p:cNvCxnSpPr>
            <a:cxnSpLocks/>
          </p:cNvCxnSpPr>
          <p:nvPr/>
        </p:nvCxnSpPr>
        <p:spPr>
          <a:xfrm flipH="1">
            <a:off x="7272987" y="4056923"/>
            <a:ext cx="120845" cy="705326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872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23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2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  <p:bldP spid="30" grpId="0"/>
          <p:bldP spid="32" grpId="0"/>
          <p:bldP spid="34" grpId="0"/>
          <p:bldP spid="3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23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2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  <p:bldP spid="30" grpId="0"/>
          <p:bldP spid="32" grpId="0"/>
          <p:bldP spid="34" grpId="0"/>
          <p:bldP spid="35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>
            <a:extLst>
              <a:ext uri="{FF2B5EF4-FFF2-40B4-BE49-F238E27FC236}">
                <a16:creationId xmlns:a16="http://schemas.microsoft.com/office/drawing/2014/main" id="{4444349D-5E57-4F73-B941-E92AC2C7509D}"/>
              </a:ext>
            </a:extLst>
          </p:cNvPr>
          <p:cNvSpPr/>
          <p:nvPr/>
        </p:nvSpPr>
        <p:spPr>
          <a:xfrm>
            <a:off x="2209800" y="1143000"/>
            <a:ext cx="8153400" cy="2133600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srgbClr val="C00000"/>
                </a:solidFill>
              </a:rPr>
              <a:t>Chủ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ngữ</a:t>
            </a:r>
            <a:r>
              <a:rPr lang="en-US" sz="3600" b="1" dirty="0">
                <a:solidFill>
                  <a:srgbClr val="C00000"/>
                </a:solidFill>
              </a:rPr>
              <a:t> do </a:t>
            </a:r>
            <a:r>
              <a:rPr lang="en-US" sz="3600" b="1" dirty="0" err="1">
                <a:solidFill>
                  <a:srgbClr val="C00000"/>
                </a:solidFill>
              </a:rPr>
              <a:t>những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từ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ngữ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như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thế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nào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tạo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thành</a:t>
            </a:r>
            <a:r>
              <a:rPr lang="en-US" sz="3600" b="1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4" name="Up Arrow Callout 3">
            <a:extLst>
              <a:ext uri="{FF2B5EF4-FFF2-40B4-BE49-F238E27FC236}">
                <a16:creationId xmlns:a16="http://schemas.microsoft.com/office/drawing/2014/main" id="{3105C173-F20A-4FF8-8884-12499D9A9BDF}"/>
              </a:ext>
            </a:extLst>
          </p:cNvPr>
          <p:cNvSpPr/>
          <p:nvPr/>
        </p:nvSpPr>
        <p:spPr>
          <a:xfrm>
            <a:off x="2667000" y="3276600"/>
            <a:ext cx="7315200" cy="2590800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cụm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7">
            <a:extLst>
              <a:ext uri="{FF2B5EF4-FFF2-40B4-BE49-F238E27FC236}">
                <a16:creationId xmlns:a16="http://schemas.microsoft.com/office/drawing/2014/main" id="{F3739265-35CC-4CCB-A36E-6297B70A7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533400"/>
            <a:ext cx="8153400" cy="1754188"/>
          </a:xfrm>
          <a:prstGeom prst="rect">
            <a:avLst/>
          </a:prstGeom>
          <a:solidFill>
            <a:srgbClr val="FFFFFF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Ai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Up Arrow Callout 2">
            <a:extLst>
              <a:ext uri="{FF2B5EF4-FFF2-40B4-BE49-F238E27FC236}">
                <a16:creationId xmlns:a16="http://schemas.microsoft.com/office/drawing/2014/main" id="{9F827952-27A6-49B3-A94C-0489B6533CCD}"/>
              </a:ext>
            </a:extLst>
          </p:cNvPr>
          <p:cNvSpPr/>
          <p:nvPr/>
        </p:nvSpPr>
        <p:spPr>
          <a:xfrm>
            <a:off x="2133600" y="2287588"/>
            <a:ext cx="8305800" cy="2970212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iêu đề phụ 5">
            <a:extLst>
              <a:ext uri="{FF2B5EF4-FFF2-40B4-BE49-F238E27FC236}">
                <a16:creationId xmlns:a16="http://schemas.microsoft.com/office/drawing/2014/main" id="{A7E8DE08-CCF0-4019-8854-218066590B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1"/>
          </a:fgClr>
          <a:bgClr>
            <a:schemeClr val="accent1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099494"/>
            <a:ext cx="12504737" cy="5462270"/>
            <a:chOff x="0" y="804854"/>
            <a:chExt cx="12504737" cy="5462270"/>
          </a:xfrm>
        </p:grpSpPr>
        <p:grpSp>
          <p:nvGrpSpPr>
            <p:cNvPr id="4" name="组合 3"/>
            <p:cNvGrpSpPr/>
            <p:nvPr/>
          </p:nvGrpSpPr>
          <p:grpSpPr>
            <a:xfrm>
              <a:off x="0" y="1847273"/>
              <a:ext cx="12192000" cy="4049204"/>
              <a:chOff x="0" y="1847273"/>
              <a:chExt cx="12192000" cy="4049204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0" y="2001300"/>
                <a:ext cx="12192000" cy="3895177"/>
              </a:xfrm>
              <a:prstGeom prst="rect">
                <a:avLst/>
              </a:prstGeom>
              <a:solidFill>
                <a:srgbClr val="8AD0F2">
                  <a:alpha val="5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0" y="1847273"/>
                <a:ext cx="12192000" cy="154027"/>
              </a:xfrm>
              <a:prstGeom prst="rect">
                <a:avLst/>
              </a:prstGeom>
              <a:solidFill>
                <a:schemeClr val="accent2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pic>
          <p:nvPicPr>
            <p:cNvPr id="31" name="图片 30" descr="C:\Users\Administrator\Desktop\8743bb601744860e56fac01b9c4b8147.png8743bb601744860e56fac01b9c4b814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7970202" y="804854"/>
              <a:ext cx="4534535" cy="5462270"/>
            </a:xfrm>
            <a:prstGeom prst="rect">
              <a:avLst/>
            </a:prstGeom>
          </p:spPr>
        </p:pic>
      </p:grpSp>
      <p:pic>
        <p:nvPicPr>
          <p:cNvPr id="9" name="图片 8" descr="1_22"/>
          <p:cNvPicPr>
            <a:picLocks noChangeAspect="1"/>
          </p:cNvPicPr>
          <p:nvPr/>
        </p:nvPicPr>
        <p:blipFill>
          <a:blip r:embed="rId6"/>
          <a:srcRect r="76672"/>
          <a:stretch>
            <a:fillRect/>
          </a:stretch>
        </p:blipFill>
        <p:spPr>
          <a:xfrm>
            <a:off x="-44450" y="5391785"/>
            <a:ext cx="1134745" cy="149923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6"/>
          <a:srcRect l="76756" t="-838" r="-84" b="838"/>
          <a:stretch>
            <a:fillRect/>
          </a:stretch>
        </p:blipFill>
        <p:spPr>
          <a:xfrm>
            <a:off x="10237470" y="4305935"/>
            <a:ext cx="1957705" cy="258508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B1A0117-09CA-4A04-8051-2F5356D0149B}"/>
              </a:ext>
            </a:extLst>
          </p:cNvPr>
          <p:cNvSpPr/>
          <p:nvPr/>
        </p:nvSpPr>
        <p:spPr>
          <a:xfrm>
            <a:off x="2076143" y="347461"/>
            <a:ext cx="3953326" cy="150406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0" cap="none" spc="0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GHI NHỚ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459047-7BD2-4EBF-98E8-60E555973025}"/>
              </a:ext>
            </a:extLst>
          </p:cNvPr>
          <p:cNvSpPr>
            <a:spLocks noChangeAspect="1"/>
          </p:cNvSpPr>
          <p:nvPr/>
        </p:nvSpPr>
        <p:spPr>
          <a:xfrm>
            <a:off x="687126" y="2280930"/>
            <a:ext cx="8115911" cy="38729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0" cap="none" spc="0">
                <a:ln w="0"/>
                <a:solidFill>
                  <a:srgbClr val="CF341F"/>
                </a:solidFill>
                <a:latin typeface="UTM Androgyne" panose="02040603050506020204" pitchFamily="18" charset="0"/>
              </a:rPr>
              <a:t>1. Chủ ngữ trong câu kể Ai là gì? </a:t>
            </a:r>
            <a:r>
              <a:rPr lang="en-US" sz="2800" b="0" cap="none" spc="0">
                <a:ln w="0"/>
                <a:solidFill>
                  <a:schemeClr val="accent4">
                    <a:lumMod val="75000"/>
                  </a:schemeClr>
                </a:solidFill>
                <a:effectLst>
                  <a:glow rad="876300">
                    <a:schemeClr val="bg1"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chỉ sự vật được giới thiệu, nhận định ở vị ngữ</a:t>
            </a:r>
            <a:r>
              <a:rPr lang="en-US" sz="2800" b="0" cap="none" spc="0">
                <a:ln w="0"/>
                <a:solidFill>
                  <a:schemeClr val="accent4">
                    <a:lumMod val="75000"/>
                  </a:schemeClr>
                </a:solidFill>
                <a:latin typeface="UTM Androgyne" panose="0204060305050602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>
                <a:ln w="0"/>
                <a:solidFill>
                  <a:srgbClr val="CF341F"/>
                </a:solidFill>
                <a:latin typeface="UTM Androgyne" panose="02040603050506020204" pitchFamily="18" charset="0"/>
              </a:rPr>
              <a:t>2. Chủ ngữ trả lời cho câu hỏi </a:t>
            </a:r>
            <a:r>
              <a:rPr lang="en-US" sz="2800">
                <a:ln w="0"/>
                <a:solidFill>
                  <a:schemeClr val="accent4">
                    <a:lumMod val="75000"/>
                  </a:schemeClr>
                </a:solidFill>
                <a:effectLst>
                  <a:glow rad="876300">
                    <a:schemeClr val="bg1"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Ai? </a:t>
            </a:r>
            <a:r>
              <a:rPr lang="en-US" sz="2800">
                <a:ln w="0"/>
                <a:solidFill>
                  <a:srgbClr val="CF341F"/>
                </a:solidFill>
                <a:latin typeface="UTM Androgyne" panose="02040603050506020204" pitchFamily="18" charset="0"/>
              </a:rPr>
              <a:t>hoặc </a:t>
            </a:r>
            <a:r>
              <a:rPr lang="en-US" sz="2800">
                <a:ln w="0"/>
                <a:solidFill>
                  <a:schemeClr val="accent4">
                    <a:lumMod val="75000"/>
                  </a:schemeClr>
                </a:solidFill>
                <a:effectLst>
                  <a:glow rad="876300">
                    <a:schemeClr val="bg1"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Con gì?</a:t>
            </a:r>
            <a:r>
              <a:rPr lang="en-US" sz="2800">
                <a:ln w="0"/>
                <a:solidFill>
                  <a:srgbClr val="CF341F"/>
                </a:solidFill>
                <a:latin typeface="UTM Androgyne" panose="02040603050506020204" pitchFamily="18" charset="0"/>
              </a:rPr>
              <a:t>, </a:t>
            </a:r>
            <a:r>
              <a:rPr lang="en-US" sz="2800">
                <a:ln w="0"/>
                <a:solidFill>
                  <a:schemeClr val="accent4">
                    <a:lumMod val="75000"/>
                  </a:schemeClr>
                </a:solidFill>
                <a:effectLst>
                  <a:glow rad="876300">
                    <a:schemeClr val="bg1"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Cái gì?</a:t>
            </a:r>
          </a:p>
          <a:p>
            <a:pPr>
              <a:lnSpc>
                <a:spcPct val="150000"/>
              </a:lnSpc>
            </a:pPr>
            <a:r>
              <a:rPr lang="en-US" sz="2800" b="0" cap="none" spc="0">
                <a:ln w="0"/>
                <a:solidFill>
                  <a:srgbClr val="CF341F"/>
                </a:solidFill>
                <a:latin typeface="UTM Androgyne" panose="02040603050506020204" pitchFamily="18" charset="0"/>
              </a:rPr>
              <a:t>3. Chủ ngữ thường do </a:t>
            </a:r>
            <a:r>
              <a:rPr lang="en-US" sz="2800">
                <a:ln w="0"/>
                <a:solidFill>
                  <a:schemeClr val="accent4">
                    <a:lumMod val="75000"/>
                  </a:schemeClr>
                </a:solidFill>
                <a:effectLst>
                  <a:glow rad="876300">
                    <a:schemeClr val="bg1"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danh từ </a:t>
            </a:r>
            <a:r>
              <a:rPr lang="en-US" sz="2800" b="0" cap="none" spc="0">
                <a:ln w="0"/>
                <a:solidFill>
                  <a:srgbClr val="CF341F"/>
                </a:solidFill>
                <a:latin typeface="UTM Androgyne" panose="02040603050506020204" pitchFamily="18" charset="0"/>
              </a:rPr>
              <a:t>(hoặc </a:t>
            </a:r>
            <a:br>
              <a:rPr lang="en-US" sz="2800" b="0" cap="none" spc="0">
                <a:ln w="0"/>
                <a:solidFill>
                  <a:srgbClr val="CF341F"/>
                </a:solidFill>
                <a:latin typeface="UTM Androgyne" panose="02040603050506020204" pitchFamily="18" charset="0"/>
              </a:rPr>
            </a:br>
            <a:r>
              <a:rPr lang="en-US" sz="2800">
                <a:ln w="0"/>
                <a:solidFill>
                  <a:schemeClr val="accent4">
                    <a:lumMod val="75000"/>
                  </a:schemeClr>
                </a:solidFill>
                <a:effectLst>
                  <a:glow rad="876300">
                    <a:schemeClr val="bg1"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cụm danh từ</a:t>
            </a:r>
            <a:r>
              <a:rPr lang="en-US" sz="2800" b="0" cap="none" spc="0">
                <a:ln w="0"/>
                <a:solidFill>
                  <a:srgbClr val="CF341F"/>
                </a:solidFill>
                <a:latin typeface="UTM Androgyne" panose="02040603050506020204" pitchFamily="18" charset="0"/>
              </a:rPr>
              <a:t>) tạo thành.</a:t>
            </a: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accel="4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accel="4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8794B55-A927-474F-B3A2-4EC7D675927D}"/>
              </a:ext>
            </a:extLst>
          </p:cNvPr>
          <p:cNvGrpSpPr/>
          <p:nvPr/>
        </p:nvGrpSpPr>
        <p:grpSpPr>
          <a:xfrm>
            <a:off x="1759551" y="4537147"/>
            <a:ext cx="8672898" cy="2948402"/>
            <a:chOff x="1837655" y="4037318"/>
            <a:chExt cx="5481139" cy="1863345"/>
          </a:xfrm>
        </p:grpSpPr>
        <p:pic>
          <p:nvPicPr>
            <p:cNvPr id="3" name="图片 25">
              <a:extLst>
                <a:ext uri="{FF2B5EF4-FFF2-40B4-BE49-F238E27FC236}">
                  <a16:creationId xmlns:a16="http://schemas.microsoft.com/office/drawing/2014/main" id="{47D23E42-E417-4EE3-A1D6-34BF890C5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4" name="图片 26">
              <a:extLst>
                <a:ext uri="{FF2B5EF4-FFF2-40B4-BE49-F238E27FC236}">
                  <a16:creationId xmlns:a16="http://schemas.microsoft.com/office/drawing/2014/main" id="{C9DAB039-774A-4807-A98C-5C1ABA6BA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grpSp>
        <p:nvGrpSpPr>
          <p:cNvPr id="5" name="组合 28">
            <a:extLst>
              <a:ext uri="{FF2B5EF4-FFF2-40B4-BE49-F238E27FC236}">
                <a16:creationId xmlns:a16="http://schemas.microsoft.com/office/drawing/2014/main" id="{BBB33766-BA21-4DE0-A6F8-88B146313295}"/>
              </a:ext>
            </a:extLst>
          </p:cNvPr>
          <p:cNvGrpSpPr/>
          <p:nvPr/>
        </p:nvGrpSpPr>
        <p:grpSpPr>
          <a:xfrm flipH="1" flipV="1">
            <a:off x="2801606" y="-442452"/>
            <a:ext cx="6588789" cy="2239899"/>
            <a:chOff x="1837655" y="4037318"/>
            <a:chExt cx="5481139" cy="1863345"/>
          </a:xfrm>
        </p:grpSpPr>
        <p:pic>
          <p:nvPicPr>
            <p:cNvPr id="6" name="图片 29">
              <a:extLst>
                <a:ext uri="{FF2B5EF4-FFF2-40B4-BE49-F238E27FC236}">
                  <a16:creationId xmlns:a16="http://schemas.microsoft.com/office/drawing/2014/main" id="{0D98015B-BD97-4CB9-BE7F-3414530A5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7" name="图片 30">
              <a:extLst>
                <a:ext uri="{FF2B5EF4-FFF2-40B4-BE49-F238E27FC236}">
                  <a16:creationId xmlns:a16="http://schemas.microsoft.com/office/drawing/2014/main" id="{97E7EB01-C93A-42A6-A87E-25BEFE2E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021FC36-739A-46EE-B59D-B36AF202F6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2" y="1401486"/>
            <a:ext cx="3733800" cy="3733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328FE2-2A0E-4646-95F7-499DE492B1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421" y="1401486"/>
            <a:ext cx="3733800" cy="3733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ECAF89-D7A6-4532-B02E-F117CFA79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810" y="1401485"/>
            <a:ext cx="3733800" cy="3733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A6667D-1E69-426F-A44B-672297B07B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1401484"/>
            <a:ext cx="3733800" cy="37338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157672B-7F57-4BBC-873B-D24EDD9DF4A4}"/>
              </a:ext>
            </a:extLst>
          </p:cNvPr>
          <p:cNvSpPr/>
          <p:nvPr/>
        </p:nvSpPr>
        <p:spPr>
          <a:xfrm>
            <a:off x="1112286" y="2391221"/>
            <a:ext cx="158729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</a:t>
            </a:r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ỞI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ĐỘNG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DD41D4-606A-423B-A42C-7757007B5E5C}"/>
              </a:ext>
            </a:extLst>
          </p:cNvPr>
          <p:cNvSpPr/>
          <p:nvPr/>
        </p:nvSpPr>
        <p:spPr>
          <a:xfrm>
            <a:off x="3782420" y="2483554"/>
            <a:ext cx="185980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Khám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phá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E6D4F3-AC3B-4B66-9120-86B794243A34}"/>
              </a:ext>
            </a:extLst>
          </p:cNvPr>
          <p:cNvSpPr/>
          <p:nvPr/>
        </p:nvSpPr>
        <p:spPr>
          <a:xfrm>
            <a:off x="6730674" y="2483554"/>
            <a:ext cx="15760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luyện</a:t>
            </a:r>
          </a:p>
          <a:p>
            <a:pPr algn="ctr"/>
            <a:r>
              <a:rPr lang="en-US" sz="4800" b="0" cap="none" spc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tập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162912-20B6-4B1D-8CDF-A455AF1219DD}"/>
              </a:ext>
            </a:extLst>
          </p:cNvPr>
          <p:cNvSpPr/>
          <p:nvPr/>
        </p:nvSpPr>
        <p:spPr>
          <a:xfrm>
            <a:off x="9625229" y="2455425"/>
            <a:ext cx="13997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dặn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dò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pic>
        <p:nvPicPr>
          <p:cNvPr id="19" name="图片 10">
            <a:extLst>
              <a:ext uri="{FF2B5EF4-FFF2-40B4-BE49-F238E27FC236}">
                <a16:creationId xmlns:a16="http://schemas.microsoft.com/office/drawing/2014/main" id="{821F4FBE-EDC6-4B3C-AD39-249598F2CC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5102" y="2110558"/>
            <a:ext cx="3250991" cy="3264289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:a16="http://schemas.microsoft.com/office/drawing/2014/main" id="{59C7460F-9B88-4489-BD66-E1F9A7C40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-4455102" y="1136999"/>
            <a:ext cx="1923866" cy="2995113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236B3644-A0FB-449F-A120-50FAE4B10E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3454" y="-3012503"/>
            <a:ext cx="8382946" cy="8417237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635E1934-E4C5-452B-8DB8-C7D077C4D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5978" y="-1119827"/>
            <a:ext cx="4738851" cy="737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0761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E9782577-5A44-4D9C-8092-F3315E67FF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393" y="1349515"/>
            <a:ext cx="6113266" cy="6138272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49E87DE-861A-4439-92D5-B4FF1011A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 flipV="1">
            <a:off x="7749393" y="612948"/>
            <a:ext cx="3617698" cy="5632104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51A452DB-8B60-4D33-AC14-558EA50BA2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950" y="-705979"/>
            <a:ext cx="5818559" cy="5842360"/>
          </a:xfrm>
          <a:prstGeom prst="rect">
            <a:avLst/>
          </a:prstGeom>
        </p:spPr>
      </p:pic>
      <p:pic>
        <p:nvPicPr>
          <p:cNvPr id="5" name="图片 13">
            <a:extLst>
              <a:ext uri="{FF2B5EF4-FFF2-40B4-BE49-F238E27FC236}">
                <a16:creationId xmlns:a16="http://schemas.microsoft.com/office/drawing/2014/main" id="{80BA8D38-CE54-485F-A66A-0218E07C85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575" y="868646"/>
            <a:ext cx="3289212" cy="51207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CA41C0-5DBA-4AD9-8B9A-F786B9B5FC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863" y="695791"/>
            <a:ext cx="5466418" cy="546641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2DE6200-D368-429D-9EAE-03C379A6CC24}"/>
              </a:ext>
            </a:extLst>
          </p:cNvPr>
          <p:cNvSpPr/>
          <p:nvPr/>
        </p:nvSpPr>
        <p:spPr>
          <a:xfrm>
            <a:off x="4658734" y="2289715"/>
            <a:ext cx="232385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luyện</a:t>
            </a:r>
          </a:p>
          <a:p>
            <a:pPr algn="ctr"/>
            <a:r>
              <a:rPr lang="en-US" sz="66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tập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940A50-312C-4742-945D-20855C9A29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712" y="7214813"/>
            <a:ext cx="3733800" cy="3733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5FB4AE-C079-4FA5-8B5B-C355D9F39F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1" y="7214812"/>
            <a:ext cx="3733800" cy="3733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152742-00AA-4260-A30C-4DA555F4EC8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91" y="7214811"/>
            <a:ext cx="3733800" cy="37338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316CCC7-D4CD-46CA-8B7C-F3E63CB4D940}"/>
              </a:ext>
            </a:extLst>
          </p:cNvPr>
          <p:cNvSpPr/>
          <p:nvPr/>
        </p:nvSpPr>
        <p:spPr>
          <a:xfrm>
            <a:off x="2359711" y="8296881"/>
            <a:ext cx="185980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Khám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phá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A1E15F-28DB-4FA8-A09B-42CA7BE5E281}"/>
              </a:ext>
            </a:extLst>
          </p:cNvPr>
          <p:cNvSpPr/>
          <p:nvPr/>
        </p:nvSpPr>
        <p:spPr>
          <a:xfrm>
            <a:off x="5307965" y="8296881"/>
            <a:ext cx="15760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kHỞI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ĐỘNG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E5A98D-5BED-4C47-B921-00DD4500F5EE}"/>
              </a:ext>
            </a:extLst>
          </p:cNvPr>
          <p:cNvSpPr/>
          <p:nvPr/>
        </p:nvSpPr>
        <p:spPr>
          <a:xfrm>
            <a:off x="8202520" y="8268752"/>
            <a:ext cx="13997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dặn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dò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grpSp>
        <p:nvGrpSpPr>
          <p:cNvPr id="22" name="组合 1">
            <a:extLst>
              <a:ext uri="{FF2B5EF4-FFF2-40B4-BE49-F238E27FC236}">
                <a16:creationId xmlns:a16="http://schemas.microsoft.com/office/drawing/2014/main" id="{5285E48F-E23B-439D-AC24-41D4C975C7AF}"/>
              </a:ext>
            </a:extLst>
          </p:cNvPr>
          <p:cNvGrpSpPr/>
          <p:nvPr/>
        </p:nvGrpSpPr>
        <p:grpSpPr>
          <a:xfrm>
            <a:off x="4458703" y="-2540472"/>
            <a:ext cx="4643748" cy="1578669"/>
            <a:chOff x="1837655" y="4037318"/>
            <a:chExt cx="5481139" cy="1863345"/>
          </a:xfrm>
        </p:grpSpPr>
        <p:pic>
          <p:nvPicPr>
            <p:cNvPr id="23" name="图片 25">
              <a:extLst>
                <a:ext uri="{FF2B5EF4-FFF2-40B4-BE49-F238E27FC236}">
                  <a16:creationId xmlns:a16="http://schemas.microsoft.com/office/drawing/2014/main" id="{71AD0908-03AA-40D7-89A4-EE029FF2F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24" name="图片 26">
              <a:extLst>
                <a:ext uri="{FF2B5EF4-FFF2-40B4-BE49-F238E27FC236}">
                  <a16:creationId xmlns:a16="http://schemas.microsoft.com/office/drawing/2014/main" id="{AC601790-C00C-4C19-9827-3732EA6F1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grpSp>
        <p:nvGrpSpPr>
          <p:cNvPr id="25" name="组合 28">
            <a:extLst>
              <a:ext uri="{FF2B5EF4-FFF2-40B4-BE49-F238E27FC236}">
                <a16:creationId xmlns:a16="http://schemas.microsoft.com/office/drawing/2014/main" id="{3E258253-0969-400E-8649-73BB7FD206EA}"/>
              </a:ext>
            </a:extLst>
          </p:cNvPr>
          <p:cNvGrpSpPr/>
          <p:nvPr/>
        </p:nvGrpSpPr>
        <p:grpSpPr>
          <a:xfrm flipH="1" flipV="1">
            <a:off x="3463946" y="10920480"/>
            <a:ext cx="5784732" cy="1966555"/>
            <a:chOff x="1837655" y="4037318"/>
            <a:chExt cx="5481139" cy="1863345"/>
          </a:xfrm>
        </p:grpSpPr>
        <p:pic>
          <p:nvPicPr>
            <p:cNvPr id="26" name="图片 29">
              <a:extLst>
                <a:ext uri="{FF2B5EF4-FFF2-40B4-BE49-F238E27FC236}">
                  <a16:creationId xmlns:a16="http://schemas.microsoft.com/office/drawing/2014/main" id="{46CF6252-BF7C-4C7F-A886-2ADE3DD8D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27" name="图片 30">
              <a:extLst>
                <a:ext uri="{FF2B5EF4-FFF2-40B4-BE49-F238E27FC236}">
                  <a16:creationId xmlns:a16="http://schemas.microsoft.com/office/drawing/2014/main" id="{C6283D2C-F6BD-406F-9F32-98B4CDD6F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95630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8794B55-A927-474F-B3A2-4EC7D675927D}"/>
              </a:ext>
            </a:extLst>
          </p:cNvPr>
          <p:cNvGrpSpPr/>
          <p:nvPr/>
        </p:nvGrpSpPr>
        <p:grpSpPr>
          <a:xfrm>
            <a:off x="1759551" y="4537147"/>
            <a:ext cx="8672898" cy="2948402"/>
            <a:chOff x="1837655" y="4037318"/>
            <a:chExt cx="5481139" cy="1863345"/>
          </a:xfrm>
        </p:grpSpPr>
        <p:pic>
          <p:nvPicPr>
            <p:cNvPr id="3" name="图片 25">
              <a:extLst>
                <a:ext uri="{FF2B5EF4-FFF2-40B4-BE49-F238E27FC236}">
                  <a16:creationId xmlns:a16="http://schemas.microsoft.com/office/drawing/2014/main" id="{47D23E42-E417-4EE3-A1D6-34BF890C5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4" name="图片 26">
              <a:extLst>
                <a:ext uri="{FF2B5EF4-FFF2-40B4-BE49-F238E27FC236}">
                  <a16:creationId xmlns:a16="http://schemas.microsoft.com/office/drawing/2014/main" id="{C9DAB039-774A-4807-A98C-5C1ABA6BA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grpSp>
        <p:nvGrpSpPr>
          <p:cNvPr id="5" name="组合 28">
            <a:extLst>
              <a:ext uri="{FF2B5EF4-FFF2-40B4-BE49-F238E27FC236}">
                <a16:creationId xmlns:a16="http://schemas.microsoft.com/office/drawing/2014/main" id="{BBB33766-BA21-4DE0-A6F8-88B146313295}"/>
              </a:ext>
            </a:extLst>
          </p:cNvPr>
          <p:cNvGrpSpPr/>
          <p:nvPr/>
        </p:nvGrpSpPr>
        <p:grpSpPr>
          <a:xfrm flipH="1" flipV="1">
            <a:off x="2801606" y="-442452"/>
            <a:ext cx="6588789" cy="2239899"/>
            <a:chOff x="1837655" y="4037318"/>
            <a:chExt cx="5481139" cy="1863345"/>
          </a:xfrm>
        </p:grpSpPr>
        <p:pic>
          <p:nvPicPr>
            <p:cNvPr id="6" name="图片 29">
              <a:extLst>
                <a:ext uri="{FF2B5EF4-FFF2-40B4-BE49-F238E27FC236}">
                  <a16:creationId xmlns:a16="http://schemas.microsoft.com/office/drawing/2014/main" id="{0D98015B-BD97-4CB9-BE7F-3414530A5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7" name="图片 30">
              <a:extLst>
                <a:ext uri="{FF2B5EF4-FFF2-40B4-BE49-F238E27FC236}">
                  <a16:creationId xmlns:a16="http://schemas.microsoft.com/office/drawing/2014/main" id="{97E7EB01-C93A-42A6-A87E-25BEFE2E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021FC36-739A-46EE-B59D-B36AF202F6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2" y="1401486"/>
            <a:ext cx="3733800" cy="3733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328FE2-2A0E-4646-95F7-499DE492B1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421" y="1401486"/>
            <a:ext cx="3733800" cy="3733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ECAF89-D7A6-4532-B02E-F117CFA793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810" y="1401485"/>
            <a:ext cx="3733800" cy="3733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A6667D-1E69-426F-A44B-672297B07B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1401484"/>
            <a:ext cx="3733800" cy="37338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157672B-7F57-4BBC-873B-D24EDD9DF4A4}"/>
              </a:ext>
            </a:extLst>
          </p:cNvPr>
          <p:cNvSpPr/>
          <p:nvPr/>
        </p:nvSpPr>
        <p:spPr>
          <a:xfrm>
            <a:off x="1112286" y="2391221"/>
            <a:ext cx="158729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</a:t>
            </a:r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ỞI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ĐỘNG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DD41D4-606A-423B-A42C-7757007B5E5C}"/>
              </a:ext>
            </a:extLst>
          </p:cNvPr>
          <p:cNvSpPr/>
          <p:nvPr/>
        </p:nvSpPr>
        <p:spPr>
          <a:xfrm>
            <a:off x="3782420" y="2483554"/>
            <a:ext cx="185980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Khám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phá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E6D4F3-AC3B-4B66-9120-86B794243A34}"/>
              </a:ext>
            </a:extLst>
          </p:cNvPr>
          <p:cNvSpPr/>
          <p:nvPr/>
        </p:nvSpPr>
        <p:spPr>
          <a:xfrm>
            <a:off x="6730674" y="2483554"/>
            <a:ext cx="15760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luyện</a:t>
            </a:r>
          </a:p>
          <a:p>
            <a:pPr algn="ctr"/>
            <a:r>
              <a:rPr lang="en-US" sz="4800" b="0" cap="none" spc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tập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162912-20B6-4B1D-8CDF-A455AF1219DD}"/>
              </a:ext>
            </a:extLst>
          </p:cNvPr>
          <p:cNvSpPr/>
          <p:nvPr/>
        </p:nvSpPr>
        <p:spPr>
          <a:xfrm>
            <a:off x="9625229" y="2455425"/>
            <a:ext cx="13997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dặn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dò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pic>
        <p:nvPicPr>
          <p:cNvPr id="19" name="图片 10">
            <a:extLst>
              <a:ext uri="{FF2B5EF4-FFF2-40B4-BE49-F238E27FC236}">
                <a16:creationId xmlns:a16="http://schemas.microsoft.com/office/drawing/2014/main" id="{821F4FBE-EDC6-4B3C-AD39-249598F2CC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5102" y="2110558"/>
            <a:ext cx="3250991" cy="3264289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:a16="http://schemas.microsoft.com/office/drawing/2014/main" id="{59C7460F-9B88-4489-BD66-E1F9A7C40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-4455102" y="1136999"/>
            <a:ext cx="1923866" cy="2995113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236B3644-A0FB-449F-A120-50FAE4B10E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3454" y="-3012503"/>
            <a:ext cx="8382946" cy="8417237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635E1934-E4C5-452B-8DB8-C7D077C4D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5978" y="-1119827"/>
            <a:ext cx="4738851" cy="737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467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BA308F6-615A-4CE8-AFFC-2159EC7F90F7}"/>
              </a:ext>
            </a:extLst>
          </p:cNvPr>
          <p:cNvSpPr/>
          <p:nvPr/>
        </p:nvSpPr>
        <p:spPr>
          <a:xfrm>
            <a:off x="781050" y="933450"/>
            <a:ext cx="3714750" cy="552450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8C2F660-A269-4F2C-926A-0D7869D8FDF5}"/>
              </a:ext>
            </a:extLst>
          </p:cNvPr>
          <p:cNvSpPr/>
          <p:nvPr/>
        </p:nvSpPr>
        <p:spPr>
          <a:xfrm>
            <a:off x="8743950" y="933450"/>
            <a:ext cx="2114550" cy="552450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35E0B7B-04B1-48C6-ABCC-F03FF6100F93}"/>
              </a:ext>
            </a:extLst>
          </p:cNvPr>
          <p:cNvSpPr/>
          <p:nvPr/>
        </p:nvSpPr>
        <p:spPr>
          <a:xfrm>
            <a:off x="781050" y="2386351"/>
            <a:ext cx="4629150" cy="552450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BB31814-D5D9-489A-8111-52559ECA3A1C}"/>
              </a:ext>
            </a:extLst>
          </p:cNvPr>
          <p:cNvSpPr/>
          <p:nvPr/>
        </p:nvSpPr>
        <p:spPr>
          <a:xfrm>
            <a:off x="2124898" y="2910226"/>
            <a:ext cx="2351852" cy="552450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39B618-B5EB-4706-A8C4-DFCB66944C37}"/>
              </a:ext>
            </a:extLst>
          </p:cNvPr>
          <p:cNvSpPr/>
          <p:nvPr/>
        </p:nvSpPr>
        <p:spPr>
          <a:xfrm>
            <a:off x="439796" y="419837"/>
            <a:ext cx="11180704" cy="55092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3200" dirty="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1. </a:t>
            </a:r>
            <a:r>
              <a:rPr lang="vi-VN" sz="3200" dirty="0" err="1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Đọc</a:t>
            </a:r>
            <a:r>
              <a:rPr lang="vi-VN" sz="3200" dirty="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vi-VN" sz="3200" dirty="0" err="1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các</a:t>
            </a:r>
            <a:r>
              <a:rPr lang="vi-VN" sz="3200" dirty="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 câu sau:</a:t>
            </a:r>
          </a:p>
          <a:p>
            <a:r>
              <a:rPr lang="vi-VN" sz="3200" dirty="0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- Văn </a:t>
            </a:r>
            <a:r>
              <a:rPr lang="vi-VN" sz="3200" dirty="0" err="1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hóa</a:t>
            </a:r>
            <a:r>
              <a:rPr lang="vi-VN" sz="3200" dirty="0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 </a:t>
            </a:r>
            <a:r>
              <a:rPr lang="vi-VN" sz="3200" dirty="0" err="1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nghệ</a:t>
            </a:r>
            <a:r>
              <a:rPr lang="vi-VN" sz="3200" dirty="0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 </a:t>
            </a:r>
            <a:r>
              <a:rPr lang="vi-VN" sz="3200" dirty="0" err="1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thuật</a:t>
            </a:r>
            <a:r>
              <a:rPr lang="vi-VN" sz="3200" dirty="0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 </a:t>
            </a:r>
            <a:r>
              <a:rPr lang="vi-VN" sz="3200" dirty="0" err="1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cũng</a:t>
            </a:r>
            <a:r>
              <a:rPr lang="vi-VN" sz="3200" dirty="0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 </a:t>
            </a:r>
            <a:r>
              <a:rPr lang="vi-VN" sz="3200" dirty="0" err="1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là</a:t>
            </a:r>
            <a:r>
              <a:rPr lang="vi-VN" sz="3200" dirty="0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 </a:t>
            </a:r>
            <a:r>
              <a:rPr lang="vi-VN" sz="3200" dirty="0" err="1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một</a:t>
            </a:r>
            <a:r>
              <a:rPr lang="vi-VN" sz="3200" dirty="0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 </a:t>
            </a:r>
            <a:r>
              <a:rPr lang="vi-VN" sz="3200" dirty="0" err="1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mặt</a:t>
            </a:r>
            <a:r>
              <a:rPr lang="vi-VN" sz="3200" dirty="0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 </a:t>
            </a:r>
            <a:r>
              <a:rPr lang="vi-VN" sz="3200" dirty="0" err="1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trận</a:t>
            </a:r>
            <a:r>
              <a:rPr lang="vi-VN" sz="3200" dirty="0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. Anh </a:t>
            </a:r>
            <a:r>
              <a:rPr lang="vi-VN" sz="3200" dirty="0" err="1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chị</a:t>
            </a:r>
            <a:r>
              <a:rPr lang="vi-VN" sz="3200" dirty="0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 em </a:t>
            </a:r>
            <a:r>
              <a:rPr lang="vi-VN" sz="3200" dirty="0" err="1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là</a:t>
            </a:r>
            <a:r>
              <a:rPr lang="vi-VN" sz="3200" dirty="0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 </a:t>
            </a:r>
            <a:r>
              <a:rPr lang="vi-VN" sz="3200" dirty="0" err="1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chiến</a:t>
            </a:r>
            <a:r>
              <a:rPr lang="vi-VN" sz="3200" dirty="0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 </a:t>
            </a:r>
            <a:r>
              <a:rPr lang="vi-VN" sz="3200" dirty="0" err="1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sĩ</a:t>
            </a:r>
            <a:r>
              <a:rPr lang="vi-VN" sz="3200" dirty="0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 trên </a:t>
            </a:r>
            <a:r>
              <a:rPr lang="vi-VN" sz="3200" dirty="0" err="1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mặt</a:t>
            </a:r>
            <a:r>
              <a:rPr lang="vi-VN" sz="3200" dirty="0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 </a:t>
            </a:r>
            <a:r>
              <a:rPr lang="vi-VN" sz="3200" dirty="0" err="1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trận</a:t>
            </a:r>
            <a:r>
              <a:rPr lang="vi-VN" sz="3200" dirty="0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 </a:t>
            </a:r>
            <a:r>
              <a:rPr lang="vi-VN" sz="3200" dirty="0" err="1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ấy</a:t>
            </a:r>
            <a:r>
              <a:rPr lang="vi-VN" sz="3200" dirty="0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.</a:t>
            </a:r>
          </a:p>
          <a:p>
            <a:pPr algn="r"/>
            <a:r>
              <a:rPr lang="vi-VN" sz="3200" dirty="0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HỒ CHÍ MINH</a:t>
            </a:r>
          </a:p>
          <a:p>
            <a:r>
              <a:rPr lang="vi-VN" sz="3200" dirty="0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- </a:t>
            </a:r>
            <a:r>
              <a:rPr lang="vi-VN" sz="3200" dirty="0" err="1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Vừa</a:t>
            </a:r>
            <a:r>
              <a:rPr lang="vi-VN" sz="3200" dirty="0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 </a:t>
            </a:r>
            <a:r>
              <a:rPr lang="vi-VN" sz="3200" dirty="0" err="1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buồn</a:t>
            </a:r>
            <a:r>
              <a:rPr lang="vi-VN" sz="3200" dirty="0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 </a:t>
            </a:r>
            <a:r>
              <a:rPr lang="vi-VN" sz="3200" dirty="0" err="1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mà</a:t>
            </a:r>
            <a:r>
              <a:rPr lang="vi-VN" sz="3200" dirty="0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 </a:t>
            </a:r>
            <a:r>
              <a:rPr lang="vi-VN" sz="3200" dirty="0" err="1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lại</a:t>
            </a:r>
            <a:r>
              <a:rPr lang="vi-VN" sz="3200" dirty="0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 </a:t>
            </a:r>
            <a:r>
              <a:rPr lang="vi-VN" sz="3200" dirty="0" err="1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vừa</a:t>
            </a:r>
            <a:r>
              <a:rPr lang="vi-VN" sz="3200" dirty="0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 vui </a:t>
            </a:r>
            <a:r>
              <a:rPr lang="vi-VN" sz="3200" dirty="0" err="1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mới</a:t>
            </a:r>
            <a:r>
              <a:rPr lang="vi-VN" sz="3200" dirty="0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 </a:t>
            </a:r>
            <a:r>
              <a:rPr lang="vi-VN" sz="3200" dirty="0" err="1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thực</a:t>
            </a:r>
            <a:r>
              <a:rPr lang="vi-VN" sz="3200" dirty="0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 </a:t>
            </a:r>
            <a:r>
              <a:rPr lang="vi-VN" sz="3200" dirty="0" err="1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là</a:t>
            </a:r>
            <a:r>
              <a:rPr lang="vi-VN" sz="3200" dirty="0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 </a:t>
            </a:r>
            <a:r>
              <a:rPr lang="vi-VN" sz="3200" dirty="0" err="1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nỗi</a:t>
            </a:r>
            <a:r>
              <a:rPr lang="vi-VN" sz="3200" dirty="0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 </a:t>
            </a:r>
            <a:r>
              <a:rPr lang="vi-VN" sz="3200" dirty="0" err="1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niềm</a:t>
            </a:r>
            <a:r>
              <a:rPr lang="vi-VN" sz="3200" dirty="0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 bông </a:t>
            </a:r>
            <a:r>
              <a:rPr lang="vi-VN" sz="3200" dirty="0" err="1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phượng</a:t>
            </a:r>
            <a:r>
              <a:rPr lang="vi-VN" sz="3200" dirty="0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. Hoa </a:t>
            </a:r>
            <a:r>
              <a:rPr lang="vi-VN" sz="3200" dirty="0" err="1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phượng</a:t>
            </a:r>
            <a:r>
              <a:rPr lang="vi-VN" sz="3200" dirty="0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 </a:t>
            </a:r>
            <a:r>
              <a:rPr lang="vi-VN" sz="3200" dirty="0" err="1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là</a:t>
            </a:r>
            <a:r>
              <a:rPr lang="vi-VN" sz="3200" dirty="0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 hoa </a:t>
            </a:r>
            <a:r>
              <a:rPr lang="vi-VN" sz="3200" dirty="0" err="1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học</a:t>
            </a:r>
            <a:r>
              <a:rPr lang="vi-VN" sz="3200" dirty="0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 </a:t>
            </a:r>
            <a:r>
              <a:rPr lang="vi-VN" sz="3200" dirty="0" err="1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trò</a:t>
            </a:r>
            <a:r>
              <a:rPr lang="vi-VN" sz="3200" dirty="0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.</a:t>
            </a:r>
          </a:p>
          <a:p>
            <a:pPr algn="r"/>
            <a:r>
              <a:rPr lang="vi-VN" sz="3200" dirty="0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XUÂN DIỆU</a:t>
            </a:r>
          </a:p>
          <a:p>
            <a:pPr marL="514350" indent="-514350">
              <a:buAutoNum type="alphaLcPeriod"/>
            </a:pPr>
            <a:r>
              <a:rPr lang="vi-VN" sz="3200" dirty="0" err="1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Tìm</a:t>
            </a:r>
            <a:r>
              <a:rPr lang="vi-VN" sz="3200" dirty="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 câu </a:t>
            </a:r>
            <a:r>
              <a:rPr lang="vi-VN" sz="3200" dirty="0" err="1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kể</a:t>
            </a:r>
            <a:r>
              <a:rPr lang="vi-VN" sz="3200" dirty="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 Ai </a:t>
            </a:r>
            <a:r>
              <a:rPr lang="vi-VN" sz="3200" dirty="0" err="1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là</a:t>
            </a:r>
            <a:r>
              <a:rPr lang="vi-VN" sz="3200" dirty="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vi-VN" sz="3200" dirty="0" err="1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gì</a:t>
            </a:r>
            <a:r>
              <a:rPr lang="vi-VN" sz="3200" dirty="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?</a:t>
            </a:r>
            <a:endParaRPr lang="en-US" sz="3200" dirty="0">
              <a:ln w="0"/>
              <a:solidFill>
                <a:schemeClr val="accent4">
                  <a:lumMod val="50000"/>
                </a:schemeClr>
              </a:solidFill>
              <a:latin typeface="UTM Androgyne" panose="02040603050506020204" pitchFamily="18" charset="0"/>
            </a:endParaRPr>
          </a:p>
          <a:p>
            <a:pPr marL="514350" indent="-514350">
              <a:buAutoNum type="alphaLcPeriod"/>
            </a:pPr>
            <a:endParaRPr lang="en-US" sz="3200" dirty="0">
              <a:ln w="0"/>
              <a:solidFill>
                <a:schemeClr val="accent4">
                  <a:lumMod val="50000"/>
                </a:schemeClr>
              </a:solidFill>
              <a:latin typeface="UTM Androgyne" panose="02040603050506020204" pitchFamily="18" charset="0"/>
            </a:endParaRPr>
          </a:p>
          <a:p>
            <a:pPr marL="514350" indent="-514350">
              <a:buAutoNum type="alphaLcPeriod"/>
            </a:pPr>
            <a:endParaRPr lang="vi-VN" sz="3200" dirty="0">
              <a:ln w="0"/>
              <a:solidFill>
                <a:schemeClr val="accent4">
                  <a:lumMod val="50000"/>
                </a:schemeClr>
              </a:solidFill>
              <a:latin typeface="UTM Androgyne" panose="02040603050506020204" pitchFamily="18" charset="0"/>
            </a:endParaRPr>
          </a:p>
          <a:p>
            <a:r>
              <a:rPr lang="vi-VN" sz="3200" dirty="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b. </a:t>
            </a:r>
            <a:r>
              <a:rPr lang="vi-VN" sz="3200" dirty="0" err="1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Xác</a:t>
            </a:r>
            <a:r>
              <a:rPr lang="vi-VN" sz="3200" dirty="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vi-VN" sz="3200" dirty="0" err="1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định</a:t>
            </a:r>
            <a:r>
              <a:rPr lang="vi-VN" sz="3200" dirty="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vi-VN" sz="3200" dirty="0" err="1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chủ</a:t>
            </a:r>
            <a:r>
              <a:rPr lang="vi-VN" sz="3200" dirty="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vi-VN" sz="3200" dirty="0" err="1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ngữ</a:t>
            </a:r>
            <a:r>
              <a:rPr lang="vi-VN" sz="3200" dirty="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vi-VN" sz="3200" dirty="0" err="1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của</a:t>
            </a:r>
            <a:r>
              <a:rPr lang="vi-VN" sz="3200" dirty="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vi-VN" sz="3200" dirty="0" err="1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các</a:t>
            </a:r>
            <a:r>
              <a:rPr lang="vi-VN" sz="3200" dirty="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 câu </a:t>
            </a:r>
            <a:r>
              <a:rPr lang="vi-VN" sz="3200" dirty="0" err="1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tìm</a:t>
            </a:r>
            <a:r>
              <a:rPr lang="vi-VN" sz="3200" dirty="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vi-VN" sz="3200" dirty="0" err="1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được</a:t>
            </a:r>
            <a:r>
              <a:rPr lang="en-US" sz="3200" dirty="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.</a:t>
            </a:r>
            <a:endParaRPr lang="vi-VN" sz="3200" dirty="0">
              <a:ln w="0"/>
              <a:solidFill>
                <a:schemeClr val="accent4">
                  <a:lumMod val="50000"/>
                </a:schemeClr>
              </a:solidFill>
              <a:latin typeface="UTM Androgyne" panose="0204060305050602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807A2F-FDF2-449D-B1EF-63B41D28C698}"/>
              </a:ext>
            </a:extLst>
          </p:cNvPr>
          <p:cNvSpPr/>
          <p:nvPr/>
        </p:nvSpPr>
        <p:spPr>
          <a:xfrm>
            <a:off x="439796" y="4435333"/>
            <a:ext cx="1118070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dirty="0" err="1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Cả</a:t>
            </a:r>
            <a:r>
              <a:rPr lang="en-US" sz="3200" dirty="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 4 </a:t>
            </a:r>
            <a:r>
              <a:rPr lang="en-US" sz="3200" dirty="0" err="1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câu</a:t>
            </a:r>
            <a:r>
              <a:rPr lang="en-US" sz="3200" dirty="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trên</a:t>
            </a:r>
            <a:r>
              <a:rPr lang="en-US" sz="3200" dirty="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đều</a:t>
            </a:r>
            <a:r>
              <a:rPr lang="en-US" sz="3200" dirty="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là</a:t>
            </a:r>
            <a:r>
              <a:rPr lang="en-US" sz="3200" dirty="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câu</a:t>
            </a:r>
            <a:r>
              <a:rPr lang="en-US" sz="3200" dirty="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kể</a:t>
            </a:r>
            <a:r>
              <a:rPr lang="en-US" sz="3200" dirty="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 Ai </a:t>
            </a:r>
            <a:r>
              <a:rPr lang="en-US" sz="3200" dirty="0" err="1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là</a:t>
            </a:r>
            <a:r>
              <a:rPr lang="en-US" sz="3200" dirty="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gì</a:t>
            </a:r>
            <a:r>
              <a:rPr lang="en-US" sz="3200" dirty="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?</a:t>
            </a:r>
            <a:endParaRPr lang="vi-VN" sz="3200" dirty="0">
              <a:ln w="0"/>
              <a:solidFill>
                <a:schemeClr val="accent6">
                  <a:lumMod val="75000"/>
                </a:schemeClr>
              </a:solidFill>
              <a:latin typeface="UTM Androgyne" panose="020406030505060202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3A610DBE-E1F0-4489-B5A6-0F46D056ADEF}"/>
              </a:ext>
            </a:extLst>
          </p:cNvPr>
          <p:cNvSpPr txBox="1"/>
          <p:nvPr/>
        </p:nvSpPr>
        <p:spPr>
          <a:xfrm>
            <a:off x="622998" y="4160018"/>
            <a:ext cx="884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998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accel="44000" decel="4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3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BD52FBD-1444-4C1E-B271-C7325A4A7F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99" y="392892"/>
            <a:ext cx="5041402" cy="50414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D3253CF-69EC-4794-AE95-4D9A8A4DD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450" y="2539568"/>
            <a:ext cx="6724649" cy="50414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5381BAE-7FBE-4CAB-8E39-640CD5695F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451" y="1423706"/>
            <a:ext cx="6724649" cy="50414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4DF9118-33E4-4451-AF6E-9397E6CE5099}"/>
              </a:ext>
            </a:extLst>
          </p:cNvPr>
          <p:cNvSpPr/>
          <p:nvPr/>
        </p:nvSpPr>
        <p:spPr>
          <a:xfrm>
            <a:off x="439796" y="419837"/>
            <a:ext cx="1118070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32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2. Chọn từ ngữ thích hợp ở cột A để ghép với cột B thành câu "</a:t>
            </a:r>
            <a:r>
              <a:rPr lang="vi-VN" sz="320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Ai là gì?</a:t>
            </a:r>
            <a:r>
              <a:rPr lang="vi-VN" sz="32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"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84362C-4E62-4074-9DBA-E1A6498056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451" y="313533"/>
            <a:ext cx="6724649" cy="50414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9750BB-FF8C-408F-AD0A-0384A701D2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99" y="1404928"/>
            <a:ext cx="5041402" cy="5041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7212A7-5768-45CB-9C02-77B4A0826C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99" y="2416964"/>
            <a:ext cx="5041402" cy="50414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A101BA-AC27-415B-8363-A871F20117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99" y="3429000"/>
            <a:ext cx="5041402" cy="504140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B240D8F-DF5D-44A5-9253-6946632559F0}"/>
              </a:ext>
            </a:extLst>
          </p:cNvPr>
          <p:cNvSpPr/>
          <p:nvPr/>
        </p:nvSpPr>
        <p:spPr>
          <a:xfrm>
            <a:off x="2382073" y="2462140"/>
            <a:ext cx="178905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Bạn Lan</a:t>
            </a:r>
            <a:endParaRPr lang="vi-VN" sz="3200">
              <a:ln w="0"/>
              <a:solidFill>
                <a:schemeClr val="accent4">
                  <a:lumMod val="50000"/>
                </a:schemeClr>
              </a:solidFill>
              <a:latin typeface="UTM Androgyne" panose="0204060305050602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CD8A3A6-C55F-4DD0-B1CB-A6078926A397}"/>
              </a:ext>
            </a:extLst>
          </p:cNvPr>
          <p:cNvSpPr/>
          <p:nvPr/>
        </p:nvSpPr>
        <p:spPr>
          <a:xfrm>
            <a:off x="2382073" y="3471927"/>
            <a:ext cx="178905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Người</a:t>
            </a:r>
            <a:endParaRPr lang="vi-VN" sz="3200">
              <a:ln w="0"/>
              <a:solidFill>
                <a:schemeClr val="accent4">
                  <a:lumMod val="50000"/>
                </a:schemeClr>
              </a:solidFill>
              <a:latin typeface="UTM Androgyne" panose="0204060305050602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410897-FF12-4DD6-8DE3-D310056A9F92}"/>
              </a:ext>
            </a:extLst>
          </p:cNvPr>
          <p:cNvSpPr/>
          <p:nvPr/>
        </p:nvSpPr>
        <p:spPr>
          <a:xfrm>
            <a:off x="2382073" y="4522063"/>
            <a:ext cx="178905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Cô giáo</a:t>
            </a:r>
            <a:endParaRPr lang="vi-VN" sz="3200">
              <a:ln w="0"/>
              <a:solidFill>
                <a:schemeClr val="accent4">
                  <a:lumMod val="50000"/>
                </a:schemeClr>
              </a:solidFill>
              <a:latin typeface="UTM Androgyne" panose="0204060305050602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D65B508-F4D3-456E-9F09-4A8DCB928042}"/>
              </a:ext>
            </a:extLst>
          </p:cNvPr>
          <p:cNvSpPr/>
          <p:nvPr/>
        </p:nvSpPr>
        <p:spPr>
          <a:xfrm>
            <a:off x="2474273" y="5513653"/>
            <a:ext cx="178905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Trẻ em</a:t>
            </a:r>
            <a:endParaRPr lang="vi-VN" sz="3200">
              <a:ln w="0"/>
              <a:solidFill>
                <a:schemeClr val="accent4">
                  <a:lumMod val="50000"/>
                </a:schemeClr>
              </a:solidFill>
              <a:latin typeface="UTM Androgyne" panose="0204060305050602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B922E9-1857-43C0-ACAB-8A1F4DEBC991}"/>
              </a:ext>
            </a:extLst>
          </p:cNvPr>
          <p:cNvSpPr/>
          <p:nvPr/>
        </p:nvSpPr>
        <p:spPr>
          <a:xfrm>
            <a:off x="6579098" y="2344497"/>
            <a:ext cx="504140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>
                <a:ln w="0"/>
                <a:solidFill>
                  <a:schemeClr val="bg1"/>
                </a:solidFill>
                <a:latin typeface="UTM Androgyne" panose="02040603050506020204" pitchFamily="18" charset="0"/>
              </a:rPr>
              <a:t>là tương lai của đất nước</a:t>
            </a:r>
            <a:endParaRPr lang="vi-VN" sz="3200">
              <a:ln w="0"/>
              <a:solidFill>
                <a:schemeClr val="bg1"/>
              </a:solidFill>
              <a:latin typeface="UTM Androgyne" panose="0204060305050602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19AC89C-9F54-41A7-A2B2-AB4582607698}"/>
              </a:ext>
            </a:extLst>
          </p:cNvPr>
          <p:cNvSpPr/>
          <p:nvPr/>
        </p:nvSpPr>
        <p:spPr>
          <a:xfrm>
            <a:off x="6444465" y="3526317"/>
            <a:ext cx="561562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>
                <a:ln w="0"/>
                <a:solidFill>
                  <a:schemeClr val="bg1"/>
                </a:solidFill>
                <a:latin typeface="UTM Androgyne" panose="02040603050506020204" pitchFamily="18" charset="0"/>
              </a:rPr>
              <a:t>là người mẹ thứ hai của em</a:t>
            </a:r>
            <a:endParaRPr lang="vi-VN" sz="3200">
              <a:ln w="0"/>
              <a:solidFill>
                <a:schemeClr val="bg1"/>
              </a:solidFill>
              <a:latin typeface="UTM Androgyne" panose="0204060305050602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481FD85-1C7F-47AC-82FD-401949CB8C87}"/>
              </a:ext>
            </a:extLst>
          </p:cNvPr>
          <p:cNvSpPr/>
          <p:nvPr/>
        </p:nvSpPr>
        <p:spPr>
          <a:xfrm>
            <a:off x="6386492" y="4589947"/>
            <a:ext cx="561562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>
                <a:ln w="0"/>
                <a:solidFill>
                  <a:schemeClr val="bg1"/>
                </a:solidFill>
                <a:latin typeface="UTM Androgyne" panose="02040603050506020204" pitchFamily="18" charset="0"/>
              </a:rPr>
              <a:t>là người Hà Nội</a:t>
            </a:r>
            <a:endParaRPr lang="vi-VN" sz="3200">
              <a:ln w="0"/>
              <a:solidFill>
                <a:schemeClr val="bg1"/>
              </a:solidFill>
              <a:latin typeface="UTM Androgyne" panose="020406030505060202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E0BC64D-F4E5-4A58-9405-B27BF2ECCB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354" y="3616227"/>
            <a:ext cx="6724649" cy="504140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16EC6E1-C087-474E-AF9B-98E821AF5409}"/>
              </a:ext>
            </a:extLst>
          </p:cNvPr>
          <p:cNvSpPr/>
          <p:nvPr/>
        </p:nvSpPr>
        <p:spPr>
          <a:xfrm>
            <a:off x="6386492" y="5718838"/>
            <a:ext cx="504140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>
                <a:ln w="0"/>
                <a:solidFill>
                  <a:schemeClr val="bg1"/>
                </a:solidFill>
                <a:latin typeface="UTM Androgyne" panose="02040603050506020204" pitchFamily="18" charset="0"/>
              </a:rPr>
              <a:t>là vốn quý nhất</a:t>
            </a:r>
            <a:endParaRPr lang="vi-VN" sz="3200">
              <a:ln w="0"/>
              <a:solidFill>
                <a:schemeClr val="bg1"/>
              </a:solidFill>
              <a:latin typeface="UTM Androgyne" panose="02040603050506020204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F897C3A-5B89-42AD-A0E7-CB11216010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155" y="1071325"/>
            <a:ext cx="1423288" cy="142328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9CBB57D-4320-4EF2-96A5-8D45B3E1F6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093" y="926431"/>
            <a:ext cx="1613137" cy="161313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A92A5F2-94C5-4AEA-ADEE-132CBC88B2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37928">
            <a:off x="4354316" y="2248809"/>
            <a:ext cx="2684482" cy="268448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F45EB97-1E31-4814-8433-A1B226B202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37928">
            <a:off x="4407219" y="3404101"/>
            <a:ext cx="2684482" cy="268448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AEBAA45-3A48-4ACF-A535-BA12EDA16C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1424">
            <a:off x="4626177" y="3743667"/>
            <a:ext cx="1699583" cy="169958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A241656-F5D4-493B-87F0-C51B25375B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57281">
            <a:off x="4030735" y="3088109"/>
            <a:ext cx="3164336" cy="316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895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44000" decel="4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accel="44000" decel="4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accel="44000" decel="4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accel="44000" decel="4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accel="44000" decel="4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accel="44000" decel="4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accel="44000" decel="4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accel="44000" decel="4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accel="44000" decel="4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  <p:bldP spid="17" grpId="0"/>
      <p:bldP spid="18" grpId="0"/>
      <p:bldP spid="19" grpId="0"/>
      <p:bldP spid="21" grpId="0"/>
      <p:bldP spid="23" grpId="0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1_23"/>
          <p:cNvPicPr>
            <a:picLocks noChangeAspect="1"/>
          </p:cNvPicPr>
          <p:nvPr/>
        </p:nvPicPr>
        <p:blipFill>
          <a:blip r:embed="rId5"/>
          <a:srcRect r="34766"/>
          <a:stretch>
            <a:fillRect/>
          </a:stretch>
        </p:blipFill>
        <p:spPr>
          <a:xfrm>
            <a:off x="-44450" y="5066665"/>
            <a:ext cx="12225020" cy="1824355"/>
          </a:xfrm>
          <a:prstGeom prst="rect">
            <a:avLst/>
          </a:prstGeom>
        </p:spPr>
      </p:pic>
      <p:pic>
        <p:nvPicPr>
          <p:cNvPr id="6" name="图片 5" descr="组 1"/>
          <p:cNvPicPr>
            <a:picLocks noChangeAspect="1"/>
          </p:cNvPicPr>
          <p:nvPr/>
        </p:nvPicPr>
        <p:blipFill>
          <a:blip r:embed="rId6"/>
          <a:srcRect r="27686"/>
          <a:stretch>
            <a:fillRect/>
          </a:stretch>
        </p:blipFill>
        <p:spPr>
          <a:xfrm>
            <a:off x="-44450" y="-14605"/>
            <a:ext cx="12240260" cy="7113270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/>
        </p:nvPicPr>
        <p:blipFill>
          <a:blip r:embed="rId7"/>
          <a:srcRect r="76672"/>
          <a:stretch>
            <a:fillRect/>
          </a:stretch>
        </p:blipFill>
        <p:spPr>
          <a:xfrm>
            <a:off x="-44450" y="3373120"/>
            <a:ext cx="2663825" cy="3517900"/>
          </a:xfrm>
          <a:prstGeom prst="rect">
            <a:avLst/>
          </a:prstGeom>
        </p:spPr>
      </p:pic>
      <p:pic>
        <p:nvPicPr>
          <p:cNvPr id="12" name="图片 11" descr="50a6ee428d3d04b2fceae95a066ffdb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390" y="5575617"/>
            <a:ext cx="1533525" cy="1419225"/>
          </a:xfrm>
          <a:prstGeom prst="rect">
            <a:avLst/>
          </a:prstGeom>
        </p:spPr>
      </p:pic>
      <p:pic>
        <p:nvPicPr>
          <p:cNvPr id="15" name="图片 14" descr="1_23"/>
          <p:cNvPicPr>
            <a:picLocks noChangeAspect="1"/>
          </p:cNvPicPr>
          <p:nvPr/>
        </p:nvPicPr>
        <p:blipFill>
          <a:blip r:embed="rId5"/>
          <a:srcRect l="34969" r="-203"/>
          <a:stretch>
            <a:fillRect/>
          </a:stretch>
        </p:blipFill>
        <p:spPr>
          <a:xfrm>
            <a:off x="-14605" y="5274310"/>
            <a:ext cx="12225020" cy="182435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7"/>
          <a:srcRect l="76756" t="-838" r="-84" b="838"/>
          <a:stretch>
            <a:fillRect/>
          </a:stretch>
        </p:blipFill>
        <p:spPr>
          <a:xfrm>
            <a:off x="8958580" y="2552700"/>
            <a:ext cx="3442970" cy="4545965"/>
          </a:xfrm>
          <a:prstGeom prst="rect">
            <a:avLst/>
          </a:prstGeom>
        </p:spPr>
      </p:pic>
      <p:pic>
        <p:nvPicPr>
          <p:cNvPr id="2" name="图片 1" descr="dc28d508011bd7d57bca940da1a0e9f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13574" y="2966402"/>
            <a:ext cx="3317875" cy="4365974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4B0A0B91-59DD-4733-B71A-E2054E5B55F0}"/>
              </a:ext>
            </a:extLst>
          </p:cNvPr>
          <p:cNvSpPr/>
          <p:nvPr/>
        </p:nvSpPr>
        <p:spPr>
          <a:xfrm>
            <a:off x="200848" y="1399564"/>
            <a:ext cx="11790304" cy="32911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3. Đặt câu kể </a:t>
            </a:r>
            <a:r>
              <a:rPr lang="vi-VN" sz="360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Ai là gì?</a:t>
            </a:r>
            <a:r>
              <a:rPr lang="vi-VN" sz="36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 với các từ ngữ sau làm chủ ngữ:</a:t>
            </a:r>
            <a:endParaRPr lang="en-US" sz="3600">
              <a:ln w="0"/>
              <a:solidFill>
                <a:schemeClr val="accent4">
                  <a:lumMod val="50000"/>
                </a:schemeClr>
              </a:solidFill>
              <a:latin typeface="UTM Androgyne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	- Bạn Bích Vân </a:t>
            </a:r>
            <a:r>
              <a:rPr lang="en-US" sz="3600">
                <a:ln w="0"/>
                <a:noFill/>
                <a:latin typeface="UTM Androgyne" panose="02040603050506020204" pitchFamily="18" charset="0"/>
              </a:rPr>
              <a:t>là học sinh giỏi của lớp em.</a:t>
            </a:r>
          </a:p>
          <a:p>
            <a:pPr>
              <a:lnSpc>
                <a:spcPct val="150000"/>
              </a:lnSpc>
            </a:pPr>
            <a:r>
              <a:rPr lang="en-US" sz="36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	- Hà Nội </a:t>
            </a:r>
            <a:r>
              <a:rPr lang="en-US" sz="3600">
                <a:ln w="0"/>
                <a:noFill/>
                <a:latin typeface="UTM Androgyne" panose="02040603050506020204" pitchFamily="18" charset="0"/>
              </a:rPr>
              <a:t>là thủ đô của nước ta.</a:t>
            </a:r>
          </a:p>
          <a:p>
            <a:pPr>
              <a:lnSpc>
                <a:spcPct val="150000"/>
              </a:lnSpc>
            </a:pPr>
            <a:r>
              <a:rPr lang="en-US" sz="36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	- Dân tộc ta </a:t>
            </a:r>
            <a:r>
              <a:rPr lang="en-US" sz="3600">
                <a:ln w="0"/>
                <a:noFill/>
                <a:latin typeface="UTM Androgyne" panose="02040603050506020204" pitchFamily="18" charset="0"/>
              </a:rPr>
              <a:t>là dân tộc đoàn kết.</a:t>
            </a: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Word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1_23"/>
          <p:cNvPicPr>
            <a:picLocks noChangeAspect="1"/>
          </p:cNvPicPr>
          <p:nvPr/>
        </p:nvPicPr>
        <p:blipFill>
          <a:blip r:embed="rId5"/>
          <a:srcRect r="34766"/>
          <a:stretch>
            <a:fillRect/>
          </a:stretch>
        </p:blipFill>
        <p:spPr>
          <a:xfrm>
            <a:off x="-44450" y="5066665"/>
            <a:ext cx="12225020" cy="1824355"/>
          </a:xfrm>
          <a:prstGeom prst="rect">
            <a:avLst/>
          </a:prstGeom>
        </p:spPr>
      </p:pic>
      <p:pic>
        <p:nvPicPr>
          <p:cNvPr id="6" name="图片 5" descr="组 1"/>
          <p:cNvPicPr>
            <a:picLocks noChangeAspect="1"/>
          </p:cNvPicPr>
          <p:nvPr/>
        </p:nvPicPr>
        <p:blipFill>
          <a:blip r:embed="rId6"/>
          <a:srcRect r="27686"/>
          <a:stretch>
            <a:fillRect/>
          </a:stretch>
        </p:blipFill>
        <p:spPr>
          <a:xfrm>
            <a:off x="-44450" y="-14605"/>
            <a:ext cx="12240260" cy="7113270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/>
        </p:nvPicPr>
        <p:blipFill>
          <a:blip r:embed="rId7"/>
          <a:srcRect r="76672"/>
          <a:stretch>
            <a:fillRect/>
          </a:stretch>
        </p:blipFill>
        <p:spPr>
          <a:xfrm>
            <a:off x="-44450" y="3373120"/>
            <a:ext cx="2663825" cy="3517900"/>
          </a:xfrm>
          <a:prstGeom prst="rect">
            <a:avLst/>
          </a:prstGeom>
        </p:spPr>
      </p:pic>
      <p:pic>
        <p:nvPicPr>
          <p:cNvPr id="12" name="图片 11" descr="50a6ee428d3d04b2fceae95a066ffdb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69642" y="-68790"/>
            <a:ext cx="943988" cy="873628"/>
          </a:xfrm>
          <a:prstGeom prst="rect">
            <a:avLst/>
          </a:prstGeom>
        </p:spPr>
      </p:pic>
      <p:pic>
        <p:nvPicPr>
          <p:cNvPr id="15" name="图片 14" descr="1_23"/>
          <p:cNvPicPr>
            <a:picLocks noChangeAspect="1"/>
          </p:cNvPicPr>
          <p:nvPr/>
        </p:nvPicPr>
        <p:blipFill>
          <a:blip r:embed="rId5"/>
          <a:srcRect l="34969" r="-203"/>
          <a:stretch>
            <a:fillRect/>
          </a:stretch>
        </p:blipFill>
        <p:spPr>
          <a:xfrm>
            <a:off x="-14605" y="5274310"/>
            <a:ext cx="12225020" cy="182435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7"/>
          <a:srcRect l="76756" t="-838" r="-84" b="838"/>
          <a:stretch>
            <a:fillRect/>
          </a:stretch>
        </p:blipFill>
        <p:spPr>
          <a:xfrm>
            <a:off x="8958580" y="2552700"/>
            <a:ext cx="3442970" cy="4545965"/>
          </a:xfrm>
          <a:prstGeom prst="rect">
            <a:avLst/>
          </a:prstGeom>
        </p:spPr>
      </p:pic>
      <p:pic>
        <p:nvPicPr>
          <p:cNvPr id="2" name="图片 1" descr="dc28d508011bd7d57bca940da1a0e9f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61623" y="5220124"/>
            <a:ext cx="1468754" cy="193272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4B0A0B91-59DD-4733-B71A-E2054E5B55F0}"/>
              </a:ext>
            </a:extLst>
          </p:cNvPr>
          <p:cNvSpPr/>
          <p:nvPr/>
        </p:nvSpPr>
        <p:spPr>
          <a:xfrm>
            <a:off x="824007" y="547803"/>
            <a:ext cx="10543987" cy="43853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3. Đặt câu kể </a:t>
            </a:r>
            <a:r>
              <a:rPr lang="vi-VN" sz="360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Ai là gì?</a:t>
            </a:r>
            <a:r>
              <a:rPr lang="vi-VN" sz="36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 với các từ ngữ sau làm</a:t>
            </a:r>
            <a:br>
              <a:rPr lang="en-US" sz="36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</a:br>
            <a:r>
              <a:rPr lang="vi-VN" sz="36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 chủ ngữ:</a:t>
            </a:r>
            <a:endParaRPr lang="en-US" sz="3600">
              <a:ln w="0"/>
              <a:solidFill>
                <a:schemeClr val="accent4">
                  <a:lumMod val="50000"/>
                </a:schemeClr>
              </a:solidFill>
              <a:latin typeface="UTM Androgyne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>
                <a:ln w="0"/>
                <a:solidFill>
                  <a:srgbClr val="7030A0"/>
                </a:solidFill>
                <a:latin typeface="UTM Androgyne" panose="02040603050506020204" pitchFamily="18" charset="0"/>
              </a:rPr>
              <a:t>- Bạn Bích Vân là học sinh giỏi của lớp em.</a:t>
            </a:r>
          </a:p>
          <a:p>
            <a:pPr>
              <a:lnSpc>
                <a:spcPct val="150000"/>
              </a:lnSpc>
            </a:pPr>
            <a:r>
              <a:rPr lang="en-US" sz="4000">
                <a:ln w="0"/>
                <a:solidFill>
                  <a:srgbClr val="FF6600"/>
                </a:solidFill>
                <a:latin typeface="UTM Androgyne" panose="02040603050506020204" pitchFamily="18" charset="0"/>
              </a:rPr>
              <a:t>- Hà Nội là thủ đô của nước ta.</a:t>
            </a:r>
          </a:p>
          <a:p>
            <a:pPr>
              <a:lnSpc>
                <a:spcPct val="150000"/>
              </a:lnSpc>
            </a:pPr>
            <a:r>
              <a:rPr lang="en-US" sz="4000">
                <a:ln w="0"/>
                <a:solidFill>
                  <a:srgbClr val="FF0066"/>
                </a:solidFill>
                <a:latin typeface="UTM Androgyne" panose="02040603050506020204" pitchFamily="18" charset="0"/>
              </a:rPr>
              <a:t>- Dân tộc ta là dân tộc đoàn kết.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772551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Word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8794B55-A927-474F-B3A2-4EC7D675927D}"/>
              </a:ext>
            </a:extLst>
          </p:cNvPr>
          <p:cNvGrpSpPr/>
          <p:nvPr/>
        </p:nvGrpSpPr>
        <p:grpSpPr>
          <a:xfrm>
            <a:off x="1759551" y="4537147"/>
            <a:ext cx="8672898" cy="2948402"/>
            <a:chOff x="1837655" y="4037318"/>
            <a:chExt cx="5481139" cy="1863345"/>
          </a:xfrm>
        </p:grpSpPr>
        <p:pic>
          <p:nvPicPr>
            <p:cNvPr id="3" name="图片 25">
              <a:extLst>
                <a:ext uri="{FF2B5EF4-FFF2-40B4-BE49-F238E27FC236}">
                  <a16:creationId xmlns:a16="http://schemas.microsoft.com/office/drawing/2014/main" id="{47D23E42-E417-4EE3-A1D6-34BF890C5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4" name="图片 26">
              <a:extLst>
                <a:ext uri="{FF2B5EF4-FFF2-40B4-BE49-F238E27FC236}">
                  <a16:creationId xmlns:a16="http://schemas.microsoft.com/office/drawing/2014/main" id="{C9DAB039-774A-4807-A98C-5C1ABA6BA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grpSp>
        <p:nvGrpSpPr>
          <p:cNvPr id="5" name="组合 28">
            <a:extLst>
              <a:ext uri="{FF2B5EF4-FFF2-40B4-BE49-F238E27FC236}">
                <a16:creationId xmlns:a16="http://schemas.microsoft.com/office/drawing/2014/main" id="{BBB33766-BA21-4DE0-A6F8-88B146313295}"/>
              </a:ext>
            </a:extLst>
          </p:cNvPr>
          <p:cNvGrpSpPr/>
          <p:nvPr/>
        </p:nvGrpSpPr>
        <p:grpSpPr>
          <a:xfrm flipH="1" flipV="1">
            <a:off x="2801606" y="-442452"/>
            <a:ext cx="6588789" cy="2239899"/>
            <a:chOff x="1837655" y="4037318"/>
            <a:chExt cx="5481139" cy="1863345"/>
          </a:xfrm>
        </p:grpSpPr>
        <p:pic>
          <p:nvPicPr>
            <p:cNvPr id="6" name="图片 29">
              <a:extLst>
                <a:ext uri="{FF2B5EF4-FFF2-40B4-BE49-F238E27FC236}">
                  <a16:creationId xmlns:a16="http://schemas.microsoft.com/office/drawing/2014/main" id="{0D98015B-BD97-4CB9-BE7F-3414530A5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7" name="图片 30">
              <a:extLst>
                <a:ext uri="{FF2B5EF4-FFF2-40B4-BE49-F238E27FC236}">
                  <a16:creationId xmlns:a16="http://schemas.microsoft.com/office/drawing/2014/main" id="{97E7EB01-C93A-42A6-A87E-25BEFE2E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021FC36-739A-46EE-B59D-B36AF202F6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2" y="1401486"/>
            <a:ext cx="3733800" cy="3733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328FE2-2A0E-4646-95F7-499DE492B1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421" y="1401486"/>
            <a:ext cx="3733800" cy="3733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ECAF89-D7A6-4532-B02E-F117CFA79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810" y="1401485"/>
            <a:ext cx="3733800" cy="3733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A6667D-1E69-426F-A44B-672297B07B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1401484"/>
            <a:ext cx="3733800" cy="37338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157672B-7F57-4BBC-873B-D24EDD9DF4A4}"/>
              </a:ext>
            </a:extLst>
          </p:cNvPr>
          <p:cNvSpPr/>
          <p:nvPr/>
        </p:nvSpPr>
        <p:spPr>
          <a:xfrm>
            <a:off x="1112286" y="2391221"/>
            <a:ext cx="158729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</a:t>
            </a:r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ỞI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ĐỘNG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DD41D4-606A-423B-A42C-7757007B5E5C}"/>
              </a:ext>
            </a:extLst>
          </p:cNvPr>
          <p:cNvSpPr/>
          <p:nvPr/>
        </p:nvSpPr>
        <p:spPr>
          <a:xfrm>
            <a:off x="3782420" y="2483554"/>
            <a:ext cx="185980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Khám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phá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E6D4F3-AC3B-4B66-9120-86B794243A34}"/>
              </a:ext>
            </a:extLst>
          </p:cNvPr>
          <p:cNvSpPr/>
          <p:nvPr/>
        </p:nvSpPr>
        <p:spPr>
          <a:xfrm>
            <a:off x="6730674" y="2483554"/>
            <a:ext cx="15760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luyện</a:t>
            </a:r>
          </a:p>
          <a:p>
            <a:pPr algn="ctr"/>
            <a:r>
              <a:rPr lang="en-US" sz="4800" b="0" cap="none" spc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tập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162912-20B6-4B1D-8CDF-A455AF1219DD}"/>
              </a:ext>
            </a:extLst>
          </p:cNvPr>
          <p:cNvSpPr/>
          <p:nvPr/>
        </p:nvSpPr>
        <p:spPr>
          <a:xfrm>
            <a:off x="9625229" y="2455425"/>
            <a:ext cx="13997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dặn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dò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pic>
        <p:nvPicPr>
          <p:cNvPr id="19" name="图片 10">
            <a:extLst>
              <a:ext uri="{FF2B5EF4-FFF2-40B4-BE49-F238E27FC236}">
                <a16:creationId xmlns:a16="http://schemas.microsoft.com/office/drawing/2014/main" id="{821F4FBE-EDC6-4B3C-AD39-249598F2CC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5102" y="2110558"/>
            <a:ext cx="3250991" cy="3264289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:a16="http://schemas.microsoft.com/office/drawing/2014/main" id="{59C7460F-9B88-4489-BD66-E1F9A7C40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-4455102" y="1136999"/>
            <a:ext cx="1923866" cy="2995113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236B3644-A0FB-449F-A120-50FAE4B10E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3454" y="-3012503"/>
            <a:ext cx="8382946" cy="8417237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635E1934-E4C5-452B-8DB8-C7D077C4D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5978" y="-1119827"/>
            <a:ext cx="4738851" cy="737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4274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E9782577-5A44-4D9C-8092-F3315E67FF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393" y="1349515"/>
            <a:ext cx="6113266" cy="6138272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49E87DE-861A-4439-92D5-B4FF1011A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 flipV="1">
            <a:off x="7749393" y="612948"/>
            <a:ext cx="3617698" cy="5632104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51A452DB-8B60-4D33-AC14-558EA50BA2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950" y="-705979"/>
            <a:ext cx="5818559" cy="5842360"/>
          </a:xfrm>
          <a:prstGeom prst="rect">
            <a:avLst/>
          </a:prstGeom>
        </p:spPr>
      </p:pic>
      <p:pic>
        <p:nvPicPr>
          <p:cNvPr id="5" name="图片 13">
            <a:extLst>
              <a:ext uri="{FF2B5EF4-FFF2-40B4-BE49-F238E27FC236}">
                <a16:creationId xmlns:a16="http://schemas.microsoft.com/office/drawing/2014/main" id="{80BA8D38-CE54-485F-A66A-0218E07C85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575" y="868646"/>
            <a:ext cx="3289212" cy="51207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CA41C0-5DBA-4AD9-8B9A-F786B9B5FC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863" y="695791"/>
            <a:ext cx="5466418" cy="546641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2DE6200-D368-429D-9EAE-03C379A6CC24}"/>
              </a:ext>
            </a:extLst>
          </p:cNvPr>
          <p:cNvSpPr/>
          <p:nvPr/>
        </p:nvSpPr>
        <p:spPr>
          <a:xfrm>
            <a:off x="4658734" y="2289715"/>
            <a:ext cx="232385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dặn </a:t>
            </a:r>
          </a:p>
          <a:p>
            <a:pPr algn="ctr"/>
            <a:r>
              <a:rPr lang="en-US" sz="66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dò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940A50-312C-4742-945D-20855C9A29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712" y="7214813"/>
            <a:ext cx="3733800" cy="3733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5FB4AE-C079-4FA5-8B5B-C355D9F39F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1" y="7214812"/>
            <a:ext cx="3733800" cy="3733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152742-00AA-4260-A30C-4DA555F4EC8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91" y="7214811"/>
            <a:ext cx="3733800" cy="37338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316CCC7-D4CD-46CA-8B7C-F3E63CB4D940}"/>
              </a:ext>
            </a:extLst>
          </p:cNvPr>
          <p:cNvSpPr/>
          <p:nvPr/>
        </p:nvSpPr>
        <p:spPr>
          <a:xfrm>
            <a:off x="2359711" y="8296881"/>
            <a:ext cx="185980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Khám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phá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A1E15F-28DB-4FA8-A09B-42CA7BE5E281}"/>
              </a:ext>
            </a:extLst>
          </p:cNvPr>
          <p:cNvSpPr/>
          <p:nvPr/>
        </p:nvSpPr>
        <p:spPr>
          <a:xfrm>
            <a:off x="5307965" y="8296881"/>
            <a:ext cx="15760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kHỞI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ĐỘNG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E5A98D-5BED-4C47-B921-00DD4500F5EE}"/>
              </a:ext>
            </a:extLst>
          </p:cNvPr>
          <p:cNvSpPr/>
          <p:nvPr/>
        </p:nvSpPr>
        <p:spPr>
          <a:xfrm>
            <a:off x="8114355" y="8268752"/>
            <a:ext cx="157607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luyện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tập</a:t>
            </a:r>
          </a:p>
        </p:txBody>
      </p:sp>
      <p:grpSp>
        <p:nvGrpSpPr>
          <p:cNvPr id="22" name="组合 1">
            <a:extLst>
              <a:ext uri="{FF2B5EF4-FFF2-40B4-BE49-F238E27FC236}">
                <a16:creationId xmlns:a16="http://schemas.microsoft.com/office/drawing/2014/main" id="{5285E48F-E23B-439D-AC24-41D4C975C7AF}"/>
              </a:ext>
            </a:extLst>
          </p:cNvPr>
          <p:cNvGrpSpPr/>
          <p:nvPr/>
        </p:nvGrpSpPr>
        <p:grpSpPr>
          <a:xfrm>
            <a:off x="4458703" y="-2540472"/>
            <a:ext cx="4643748" cy="1578669"/>
            <a:chOff x="1837655" y="4037318"/>
            <a:chExt cx="5481139" cy="1863345"/>
          </a:xfrm>
        </p:grpSpPr>
        <p:pic>
          <p:nvPicPr>
            <p:cNvPr id="23" name="图片 25">
              <a:extLst>
                <a:ext uri="{FF2B5EF4-FFF2-40B4-BE49-F238E27FC236}">
                  <a16:creationId xmlns:a16="http://schemas.microsoft.com/office/drawing/2014/main" id="{71AD0908-03AA-40D7-89A4-EE029FF2F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24" name="图片 26">
              <a:extLst>
                <a:ext uri="{FF2B5EF4-FFF2-40B4-BE49-F238E27FC236}">
                  <a16:creationId xmlns:a16="http://schemas.microsoft.com/office/drawing/2014/main" id="{AC601790-C00C-4C19-9827-3732EA6F1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grpSp>
        <p:nvGrpSpPr>
          <p:cNvPr id="25" name="组合 28">
            <a:extLst>
              <a:ext uri="{FF2B5EF4-FFF2-40B4-BE49-F238E27FC236}">
                <a16:creationId xmlns:a16="http://schemas.microsoft.com/office/drawing/2014/main" id="{3E258253-0969-400E-8649-73BB7FD206EA}"/>
              </a:ext>
            </a:extLst>
          </p:cNvPr>
          <p:cNvGrpSpPr/>
          <p:nvPr/>
        </p:nvGrpSpPr>
        <p:grpSpPr>
          <a:xfrm flipH="1" flipV="1">
            <a:off x="3463946" y="10920480"/>
            <a:ext cx="5784732" cy="1966555"/>
            <a:chOff x="1837655" y="4037318"/>
            <a:chExt cx="5481139" cy="1863345"/>
          </a:xfrm>
        </p:grpSpPr>
        <p:pic>
          <p:nvPicPr>
            <p:cNvPr id="26" name="图片 29">
              <a:extLst>
                <a:ext uri="{FF2B5EF4-FFF2-40B4-BE49-F238E27FC236}">
                  <a16:creationId xmlns:a16="http://schemas.microsoft.com/office/drawing/2014/main" id="{46CF6252-BF7C-4C7F-A886-2ADE3DD8D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27" name="图片 30">
              <a:extLst>
                <a:ext uri="{FF2B5EF4-FFF2-40B4-BE49-F238E27FC236}">
                  <a16:creationId xmlns:a16="http://schemas.microsoft.com/office/drawing/2014/main" id="{C6283D2C-F6BD-406F-9F32-98B4CDD6F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0824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073408" y="643890"/>
            <a:ext cx="8992940" cy="5847080"/>
            <a:chOff x="1522660" y="463607"/>
            <a:chExt cx="8992940" cy="5846870"/>
          </a:xfrm>
        </p:grpSpPr>
        <p:pic>
          <p:nvPicPr>
            <p:cNvPr id="15" name="图片 14" descr="C:\Users\Administrator\Desktop\f40dc1746ad911abf0e048b00f8e6141.pngf40dc1746ad911abf0e048b00f8e6141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22660" y="463607"/>
              <a:ext cx="4384675" cy="584687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7119585" y="2154949"/>
              <a:ext cx="3396015" cy="460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2400" spc="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7" name="图片 16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1470" y="-314960"/>
            <a:ext cx="1381760" cy="19177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EAE8DD4-D0D9-463A-9D03-A7948183BF22}"/>
              </a:ext>
            </a:extLst>
          </p:cNvPr>
          <p:cNvSpPr/>
          <p:nvPr/>
        </p:nvSpPr>
        <p:spPr>
          <a:xfrm>
            <a:off x="6096000" y="1981086"/>
            <a:ext cx="5777229" cy="21414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742950" indent="-7429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48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Xem lại bài</a:t>
            </a:r>
          </a:p>
          <a:p>
            <a:pPr marL="742950" indent="-7429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48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Chuẩn bị bài sau</a:t>
            </a:r>
            <a:endParaRPr lang="en-US" sz="5400">
              <a:ln w="0"/>
              <a:solidFill>
                <a:srgbClr val="FF0066"/>
              </a:solidFill>
              <a:latin typeface="UTM Androgyne" panose="02040603050506020204" pitchFamily="18" charset="0"/>
            </a:endParaRPr>
          </a:p>
        </p:txBody>
      </p:sp>
    </p:spTree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3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56EABB-536B-49D0-816F-FEE1439CE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516" y="-164600"/>
            <a:ext cx="14433206" cy="78798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C0386AF-97DC-44F8-903E-C9FD8A0A094D}"/>
              </a:ext>
            </a:extLst>
          </p:cNvPr>
          <p:cNvSpPr/>
          <p:nvPr/>
        </p:nvSpPr>
        <p:spPr>
          <a:xfrm>
            <a:off x="6096000" y="1125680"/>
            <a:ext cx="5777229" cy="38618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800">
                <a:ln w="0"/>
                <a:solidFill>
                  <a:srgbClr val="FF0066"/>
                </a:solidFill>
                <a:latin typeface="UTM Ambrose" panose="02040603050506020204" pitchFamily="18" charset="0"/>
              </a:rPr>
              <a:t>TẠM BIỆT!</a:t>
            </a:r>
            <a:endParaRPr lang="en-US" sz="9600">
              <a:ln w="0"/>
              <a:solidFill>
                <a:srgbClr val="FF0066"/>
              </a:solidFill>
              <a:latin typeface="UTM Ambros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610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E9782577-5A44-4D9C-8092-F3315E67FF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393" y="1349515"/>
            <a:ext cx="6113266" cy="6138272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49E87DE-861A-4439-92D5-B4FF1011A1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7749393" y="612948"/>
            <a:ext cx="3617698" cy="5632104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51A452DB-8B60-4D33-AC14-558EA50BA2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950" y="-705979"/>
            <a:ext cx="5818559" cy="5842360"/>
          </a:xfrm>
          <a:prstGeom prst="rect">
            <a:avLst/>
          </a:prstGeom>
        </p:spPr>
      </p:pic>
      <p:pic>
        <p:nvPicPr>
          <p:cNvPr id="5" name="图片 13">
            <a:extLst>
              <a:ext uri="{FF2B5EF4-FFF2-40B4-BE49-F238E27FC236}">
                <a16:creationId xmlns:a16="http://schemas.microsoft.com/office/drawing/2014/main" id="{80BA8D38-CE54-485F-A66A-0218E07C85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575" y="868646"/>
            <a:ext cx="3289212" cy="51207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CA41C0-5DBA-4AD9-8B9A-F786B9B5FC7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863" y="695791"/>
            <a:ext cx="5466418" cy="546641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2DE6200-D368-429D-9EAE-03C379A6CC24}"/>
              </a:ext>
            </a:extLst>
          </p:cNvPr>
          <p:cNvSpPr/>
          <p:nvPr/>
        </p:nvSpPr>
        <p:spPr>
          <a:xfrm>
            <a:off x="4658734" y="2289715"/>
            <a:ext cx="232385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0" cap="none" spc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</a:t>
            </a:r>
            <a:r>
              <a:rPr lang="en-US" sz="66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ỞI </a:t>
            </a:r>
          </a:p>
          <a:p>
            <a:pPr algn="ctr"/>
            <a:r>
              <a:rPr lang="en-US" sz="66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ĐỘNG</a:t>
            </a:r>
            <a:endParaRPr lang="en-US" sz="66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940A50-312C-4742-945D-20855C9A29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712" y="7214813"/>
            <a:ext cx="3733800" cy="3733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5FB4AE-C079-4FA5-8B5B-C355D9F39F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1" y="7214812"/>
            <a:ext cx="3733800" cy="3733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152742-00AA-4260-A30C-4DA555F4EC8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91" y="7214811"/>
            <a:ext cx="3733800" cy="37338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316CCC7-D4CD-46CA-8B7C-F3E63CB4D940}"/>
              </a:ext>
            </a:extLst>
          </p:cNvPr>
          <p:cNvSpPr/>
          <p:nvPr/>
        </p:nvSpPr>
        <p:spPr>
          <a:xfrm>
            <a:off x="2359711" y="8296881"/>
            <a:ext cx="185980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Khám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phá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A1E15F-28DB-4FA8-A09B-42CA7BE5E281}"/>
              </a:ext>
            </a:extLst>
          </p:cNvPr>
          <p:cNvSpPr/>
          <p:nvPr/>
        </p:nvSpPr>
        <p:spPr>
          <a:xfrm>
            <a:off x="5307965" y="8296881"/>
            <a:ext cx="15760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luyện</a:t>
            </a:r>
          </a:p>
          <a:p>
            <a:pPr algn="ctr"/>
            <a:r>
              <a:rPr lang="en-US" sz="4800" b="0" cap="none" spc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tập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E5A98D-5BED-4C47-B921-00DD4500F5EE}"/>
              </a:ext>
            </a:extLst>
          </p:cNvPr>
          <p:cNvSpPr/>
          <p:nvPr/>
        </p:nvSpPr>
        <p:spPr>
          <a:xfrm>
            <a:off x="8202520" y="8268752"/>
            <a:ext cx="13997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dặn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dò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grpSp>
        <p:nvGrpSpPr>
          <p:cNvPr id="22" name="组合 1">
            <a:extLst>
              <a:ext uri="{FF2B5EF4-FFF2-40B4-BE49-F238E27FC236}">
                <a16:creationId xmlns:a16="http://schemas.microsoft.com/office/drawing/2014/main" id="{5285E48F-E23B-439D-AC24-41D4C975C7AF}"/>
              </a:ext>
            </a:extLst>
          </p:cNvPr>
          <p:cNvGrpSpPr/>
          <p:nvPr/>
        </p:nvGrpSpPr>
        <p:grpSpPr>
          <a:xfrm>
            <a:off x="4458703" y="-2540472"/>
            <a:ext cx="4643748" cy="1578669"/>
            <a:chOff x="1837655" y="4037318"/>
            <a:chExt cx="5481139" cy="1863345"/>
          </a:xfrm>
        </p:grpSpPr>
        <p:pic>
          <p:nvPicPr>
            <p:cNvPr id="23" name="图片 25">
              <a:extLst>
                <a:ext uri="{FF2B5EF4-FFF2-40B4-BE49-F238E27FC236}">
                  <a16:creationId xmlns:a16="http://schemas.microsoft.com/office/drawing/2014/main" id="{71AD0908-03AA-40D7-89A4-EE029FF2F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24" name="图片 26">
              <a:extLst>
                <a:ext uri="{FF2B5EF4-FFF2-40B4-BE49-F238E27FC236}">
                  <a16:creationId xmlns:a16="http://schemas.microsoft.com/office/drawing/2014/main" id="{AC601790-C00C-4C19-9827-3732EA6F1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grpSp>
        <p:nvGrpSpPr>
          <p:cNvPr id="25" name="组合 28">
            <a:extLst>
              <a:ext uri="{FF2B5EF4-FFF2-40B4-BE49-F238E27FC236}">
                <a16:creationId xmlns:a16="http://schemas.microsoft.com/office/drawing/2014/main" id="{3E258253-0969-400E-8649-73BB7FD206EA}"/>
              </a:ext>
            </a:extLst>
          </p:cNvPr>
          <p:cNvGrpSpPr/>
          <p:nvPr/>
        </p:nvGrpSpPr>
        <p:grpSpPr>
          <a:xfrm flipH="1" flipV="1">
            <a:off x="3463946" y="10920480"/>
            <a:ext cx="5784732" cy="1966555"/>
            <a:chOff x="1837655" y="4037318"/>
            <a:chExt cx="5481139" cy="1863345"/>
          </a:xfrm>
        </p:grpSpPr>
        <p:pic>
          <p:nvPicPr>
            <p:cNvPr id="26" name="图片 29">
              <a:extLst>
                <a:ext uri="{FF2B5EF4-FFF2-40B4-BE49-F238E27FC236}">
                  <a16:creationId xmlns:a16="http://schemas.microsoft.com/office/drawing/2014/main" id="{46CF6252-BF7C-4C7F-A886-2ADE3DD8D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27" name="图片 30">
              <a:extLst>
                <a:ext uri="{FF2B5EF4-FFF2-40B4-BE49-F238E27FC236}">
                  <a16:creationId xmlns:a16="http://schemas.microsoft.com/office/drawing/2014/main" id="{C6283D2C-F6BD-406F-9F32-98B4CDD6F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01342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iṩ1iḋè"/>
          <p:cNvSpPr/>
          <p:nvPr/>
        </p:nvSpPr>
        <p:spPr>
          <a:xfrm>
            <a:off x="1065530" y="2248535"/>
            <a:ext cx="1680210" cy="67183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/>
          <a:p>
            <a:endParaRPr lang="en-US" altLang="zh-CN" sz="3600" dirty="0">
              <a:solidFill>
                <a:schemeClr val="tx1">
                  <a:lumMod val="65000"/>
                  <a:lumOff val="35000"/>
                </a:schemeClr>
              </a:solidFill>
              <a:effectLst/>
              <a:cs typeface="+mn-ea"/>
              <a:sym typeface="+mn-lt"/>
            </a:endParaRPr>
          </a:p>
        </p:txBody>
      </p:sp>
      <p:pic>
        <p:nvPicPr>
          <p:cNvPr id="36" name="图片 35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1470" y="-314960"/>
            <a:ext cx="1381760" cy="19177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C213C06-C322-4D47-B269-D974F458B74A}"/>
              </a:ext>
            </a:extLst>
          </p:cNvPr>
          <p:cNvSpPr/>
          <p:nvPr/>
        </p:nvSpPr>
        <p:spPr>
          <a:xfrm>
            <a:off x="1099608" y="1636757"/>
            <a:ext cx="805411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tàu lửa</a:t>
            </a:r>
            <a:endParaRPr lang="en-US" sz="3600" b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xe hơi</a:t>
            </a: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con ngựa </a:t>
            </a:r>
            <a:endParaRPr lang="en-US" sz="3600" b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cưỡi, em chơi</a:t>
            </a: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thuyền nan</a:t>
            </a:r>
            <a:endParaRPr lang="en-US" sz="3600" b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em vượt sóng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F61463-227A-45EA-9EFD-416BE6AE5B5C}"/>
              </a:ext>
            </a:extLst>
          </p:cNvPr>
          <p:cNvSpPr/>
          <p:nvPr/>
        </p:nvSpPr>
        <p:spPr>
          <a:xfrm>
            <a:off x="819972" y="362216"/>
            <a:ext cx="996138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Hãy điền t</a:t>
            </a:r>
            <a:r>
              <a:rPr lang="en-US" sz="360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ừ còn thiếu vào đoạn lời bài hát sau:</a:t>
            </a:r>
            <a:endParaRPr lang="en-US" sz="3600" b="0" cap="none" spc="0">
              <a:ln w="0"/>
              <a:solidFill>
                <a:schemeClr val="accent6">
                  <a:lumMod val="75000"/>
                </a:schemeClr>
              </a:solidFill>
              <a:latin typeface="UTM Androgyne" panose="0204060305050602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99AC6D-F2A1-4BF4-84A9-E17A37D9B1AF}"/>
              </a:ext>
            </a:extLst>
          </p:cNvPr>
          <p:cNvSpPr/>
          <p:nvPr/>
        </p:nvSpPr>
        <p:spPr>
          <a:xfrm>
            <a:off x="1065530" y="1602740"/>
            <a:ext cx="805411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tàu lửa</a:t>
            </a: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xe hơi</a:t>
            </a:r>
            <a:endParaRPr lang="en-US" sz="3600" b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con ngựa </a:t>
            </a:r>
          </a:p>
          <a:p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cưỡi, em chơi</a:t>
            </a: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thuyền nan</a:t>
            </a:r>
          </a:p>
          <a:p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em vượt sóng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6441FC-F304-4246-BCAA-E5068DD2B3AE}"/>
              </a:ext>
            </a:extLst>
          </p:cNvPr>
          <p:cNvSpPr/>
          <p:nvPr/>
        </p:nvSpPr>
        <p:spPr>
          <a:xfrm>
            <a:off x="6096000" y="1710969"/>
            <a:ext cx="805411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sông rộng </a:t>
            </a:r>
            <a:endParaRPr lang="en-US" sz="3600" b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thuyền em bơi</a:t>
            </a: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bờ đê </a:t>
            </a:r>
            <a:endParaRPr lang="en-US" sz="3600" b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em nằm ngủ</a:t>
            </a: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phi thuyền </a:t>
            </a:r>
            <a:endParaRPr lang="en-US" sz="3600" b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em bay vào không gian</a:t>
            </a:r>
            <a:endParaRPr lang="en-US" sz="3600" b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986595-C9FA-4CFA-8319-6D8F07FFA41A}"/>
              </a:ext>
            </a:extLst>
          </p:cNvPr>
          <p:cNvSpPr/>
          <p:nvPr/>
        </p:nvSpPr>
        <p:spPr>
          <a:xfrm>
            <a:off x="1768181" y="5485759"/>
            <a:ext cx="86556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40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(Trích lời bài hát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Bố là tất cả</a:t>
            </a:r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Thập Nhất)</a:t>
            </a:r>
            <a:endParaRPr lang="vi-VN" sz="40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87E206-F7AC-45AB-AE63-7F3281840875}"/>
              </a:ext>
            </a:extLst>
          </p:cNvPr>
          <p:cNvSpPr/>
          <p:nvPr/>
        </p:nvSpPr>
        <p:spPr>
          <a:xfrm>
            <a:off x="6061922" y="1681359"/>
            <a:ext cx="805411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 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sông rộng </a:t>
            </a:r>
          </a:p>
          <a:p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thuyền em bơi</a:t>
            </a: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Bố, bố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bờ đê </a:t>
            </a:r>
          </a:p>
          <a:p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em nằm ngủ</a:t>
            </a: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Bố, bố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phi thuyền </a:t>
            </a:r>
          </a:p>
          <a:p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em bay vào không gian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4" dur="500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0" dur="500"/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6" dur="500"/>
                                            <p:tgtEl>
                                              <p:spTgt spid="5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2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5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8" dur="500"/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8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1" dur="500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4" dur="500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7" dur="500"/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0" dur="500"/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3" dur="500"/>
                                            <p:tgtEl>
                                              <p:spTgt spid="5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6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9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2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5" dur="500"/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8" dur="500"/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81" dur="500"/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5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8" dur="500"/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1" dur="500"/>
                                            <p:tgtEl>
                                              <p:spTgt spid="1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4" dur="500"/>
                                            <p:tgtEl>
                                              <p:spTgt spid="1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7" dur="500"/>
                                            <p:tgtEl>
                                              <p:spTgt spid="10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0" dur="500"/>
                                            <p:tgtEl>
                                              <p:spTgt spid="10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3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6" dur="500"/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9" dur="500"/>
                                            <p:tgtEl>
                                              <p:spTgt spid="1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2" dur="500"/>
                                            <p:tgtEl>
                                              <p:spTgt spid="11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5" dur="500"/>
                                            <p:tgtEl>
                                              <p:spTgt spid="11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8" dur="500"/>
                                            <p:tgtEl>
                                              <p:spTgt spid="11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0" presetID="2" presetClass="entr" presetSubtype="8" accel="44000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4" dur="500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0" dur="500"/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6" dur="500"/>
                                            <p:tgtEl>
                                              <p:spTgt spid="5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2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5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8" dur="500"/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8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1" dur="500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4" dur="500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7" dur="500"/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0" dur="500"/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3" dur="500"/>
                                            <p:tgtEl>
                                              <p:spTgt spid="5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6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9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2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5" dur="500"/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8" dur="500"/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81" dur="500"/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5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8" dur="500"/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1" dur="500"/>
                                            <p:tgtEl>
                                              <p:spTgt spid="1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4" dur="500"/>
                                            <p:tgtEl>
                                              <p:spTgt spid="1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7" dur="500"/>
                                            <p:tgtEl>
                                              <p:spTgt spid="10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0" dur="500"/>
                                            <p:tgtEl>
                                              <p:spTgt spid="10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3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6" dur="500"/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9" dur="500"/>
                                            <p:tgtEl>
                                              <p:spTgt spid="1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2" dur="500"/>
                                            <p:tgtEl>
                                              <p:spTgt spid="11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5" dur="500"/>
                                            <p:tgtEl>
                                              <p:spTgt spid="11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8" dur="500"/>
                                            <p:tgtEl>
                                              <p:spTgt spid="11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0" presetID="2" presetClass="entr" presetSubtype="8" accel="44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9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68AD35-395A-4CBF-8A40-16CB8FAA7B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014" y="1459042"/>
            <a:ext cx="5988426" cy="59884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516BA07-85DA-4734-8C07-BBF9375F31A0}"/>
              </a:ext>
            </a:extLst>
          </p:cNvPr>
          <p:cNvSpPr/>
          <p:nvPr/>
        </p:nvSpPr>
        <p:spPr>
          <a:xfrm>
            <a:off x="6569907" y="815028"/>
            <a:ext cx="4867038" cy="21414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0" cap="none" spc="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Cùng nghe nhạc </a:t>
            </a:r>
            <a:br>
              <a:rPr lang="en-US" sz="4800" b="0" cap="none" spc="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</a:br>
            <a:r>
              <a:rPr lang="en-US" sz="4800" b="0" cap="none" spc="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và hát theo nhé!</a:t>
            </a:r>
          </a:p>
        </p:txBody>
      </p:sp>
      <p:pic>
        <p:nvPicPr>
          <p:cNvPr id="5" name="BoLaTatCa-CandyNgocHa-6490128">
            <a:hlinkClick r:id="" action="ppaction://media"/>
            <a:extLst>
              <a:ext uri="{FF2B5EF4-FFF2-40B4-BE49-F238E27FC236}">
                <a16:creationId xmlns:a16="http://schemas.microsoft.com/office/drawing/2014/main" id="{8CC45500-3AD0-4E62-9D85-6DC99F712B8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804" end="134687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61942" y="3595877"/>
            <a:ext cx="2141484" cy="21414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B3CD89-5EDE-4912-A97F-0E9299F35E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69" y="0"/>
            <a:ext cx="3338897" cy="333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544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616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57317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accel="4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616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57317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4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Administrator\Desktop\ce26d65df298097a6682e62cedae8e22.pngce26d65df298097a6682e62cedae8e22">
            <a:extLst>
              <a:ext uri="{FF2B5EF4-FFF2-40B4-BE49-F238E27FC236}">
                <a16:creationId xmlns:a16="http://schemas.microsoft.com/office/drawing/2014/main" id="{03D4F01A-3FB4-4C62-98B2-FC77FB3FAF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73651" y="3106381"/>
            <a:ext cx="3368762" cy="38690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EE2C44D-3C8F-4D27-90C8-F883F45FDAE1}"/>
              </a:ext>
            </a:extLst>
          </p:cNvPr>
          <p:cNvSpPr/>
          <p:nvPr/>
        </p:nvSpPr>
        <p:spPr>
          <a:xfrm>
            <a:off x="3830926" y="1057565"/>
            <a:ext cx="5925020" cy="150406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0" cap="none" spc="0" dirty="0" err="1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Bố</a:t>
            </a:r>
            <a:r>
              <a:rPr lang="en-US" sz="7200" b="0" cap="none" spc="0" dirty="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sz="7200" b="0" cap="none" spc="0" dirty="0" err="1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là</a:t>
            </a:r>
            <a:r>
              <a:rPr lang="en-US" sz="7200" b="0" cap="none" spc="0" dirty="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sz="7200" b="0" cap="none" spc="0" dirty="0" err="1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tàu</a:t>
            </a:r>
            <a:r>
              <a:rPr lang="en-US" sz="7200" b="0" cap="none" spc="0" dirty="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sz="7200" b="0" cap="none" spc="0" dirty="0" err="1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lửa</a:t>
            </a:r>
            <a:r>
              <a:rPr lang="en-US" sz="7200" b="0" cap="none" spc="0" dirty="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4FB230-F9DD-4701-9CDB-4D50D1656076}"/>
              </a:ext>
            </a:extLst>
          </p:cNvPr>
          <p:cNvSpPr/>
          <p:nvPr/>
        </p:nvSpPr>
        <p:spPr>
          <a:xfrm>
            <a:off x="6528556" y="4339793"/>
            <a:ext cx="481075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rgbClr val="2F2D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6000" b="1" dirty="0">
                <a:solidFill>
                  <a:srgbClr val="2F2D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2F2D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b="1" dirty="0">
                <a:solidFill>
                  <a:srgbClr val="2F2D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6000" b="1" dirty="0">
                <a:solidFill>
                  <a:srgbClr val="2F2D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6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66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6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66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60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A6281C-4732-4DB7-BC23-8F04B19EB5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606" y="4065697"/>
            <a:ext cx="2705580" cy="270558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C861AFB-6A46-4256-934B-7B736726BD64}"/>
              </a:ext>
            </a:extLst>
          </p:cNvPr>
          <p:cNvCxnSpPr>
            <a:cxnSpLocks/>
          </p:cNvCxnSpPr>
          <p:nvPr/>
        </p:nvCxnSpPr>
        <p:spPr>
          <a:xfrm>
            <a:off x="5357110" y="2561631"/>
            <a:ext cx="4034540" cy="0"/>
          </a:xfrm>
          <a:prstGeom prst="line">
            <a:avLst/>
          </a:prstGeom>
          <a:ln w="117475" cmpd="dbl">
            <a:solidFill>
              <a:srgbClr val="FFFF00"/>
            </a:solidFill>
          </a:ln>
          <a:effectLst>
            <a:glow rad="76200">
              <a:schemeClr val="accent6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399BF5D-1C84-4E41-A7DB-4FBDDC76AC27}"/>
              </a:ext>
            </a:extLst>
          </p:cNvPr>
          <p:cNvCxnSpPr>
            <a:cxnSpLocks/>
          </p:cNvCxnSpPr>
          <p:nvPr/>
        </p:nvCxnSpPr>
        <p:spPr>
          <a:xfrm flipH="1">
            <a:off x="5058396" y="1304145"/>
            <a:ext cx="419723" cy="1257487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D2A78D-F046-42B9-8C69-09D7ADFABF66}"/>
              </a:ext>
            </a:extLst>
          </p:cNvPr>
          <p:cNvCxnSpPr>
            <a:cxnSpLocks/>
          </p:cNvCxnSpPr>
          <p:nvPr/>
        </p:nvCxnSpPr>
        <p:spPr>
          <a:xfrm>
            <a:off x="3942413" y="2561631"/>
            <a:ext cx="935295" cy="0"/>
          </a:xfrm>
          <a:prstGeom prst="line">
            <a:avLst/>
          </a:prstGeom>
          <a:ln w="117475" cmpd="sng">
            <a:solidFill>
              <a:srgbClr val="FFFF00"/>
            </a:solidFill>
          </a:ln>
          <a:effectLst>
            <a:glow rad="76200">
              <a:schemeClr val="accent6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D184B0FB-F881-4A05-BE33-FD103D27DFE0}"/>
              </a:ext>
            </a:extLst>
          </p:cNvPr>
          <p:cNvSpPr/>
          <p:nvPr/>
        </p:nvSpPr>
        <p:spPr>
          <a:xfrm>
            <a:off x="6448075" y="2354348"/>
            <a:ext cx="1973617" cy="106760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>
                <a:ln w="0"/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ngữ</a:t>
            </a:r>
            <a:endParaRPr lang="en-US" sz="4800" b="1" cap="none" spc="0">
              <a:ln w="0"/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AB6030-F525-4417-9DF4-D72470E97DC3}"/>
              </a:ext>
            </a:extLst>
          </p:cNvPr>
          <p:cNvSpPr/>
          <p:nvPr/>
        </p:nvSpPr>
        <p:spPr>
          <a:xfrm>
            <a:off x="4035227" y="2361400"/>
            <a:ext cx="492443" cy="106760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 w="0"/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 cap="none" spc="0" dirty="0">
              <a:ln w="0"/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43EE952A-9F7F-4D04-8EDF-49FA38F783AF}"/>
              </a:ext>
            </a:extLst>
          </p:cNvPr>
          <p:cNvSpPr/>
          <p:nvPr/>
        </p:nvSpPr>
        <p:spPr>
          <a:xfrm>
            <a:off x="4035227" y="3520947"/>
            <a:ext cx="6015554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rgbClr val="2F2D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b="1" dirty="0">
                <a:solidFill>
                  <a:srgbClr val="2F2D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2F2D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6000" b="1" dirty="0">
                <a:solidFill>
                  <a:srgbClr val="2F2D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2F2D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6000" b="1" dirty="0">
                <a:solidFill>
                  <a:srgbClr val="2F2D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2F2D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6000" b="1" dirty="0">
                <a:solidFill>
                  <a:srgbClr val="2F2D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2F2D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b="1" dirty="0">
                <a:solidFill>
                  <a:srgbClr val="2F2D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2F2D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6000" b="1" dirty="0">
                <a:solidFill>
                  <a:srgbClr val="2F2D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6000" b="1" dirty="0">
                <a:solidFill>
                  <a:srgbClr val="2F2D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60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70B6D0F4-548E-4BA7-B9F9-75071F9407C9}"/>
              </a:ext>
            </a:extLst>
          </p:cNvPr>
          <p:cNvSpPr/>
          <p:nvPr/>
        </p:nvSpPr>
        <p:spPr>
          <a:xfrm>
            <a:off x="4128041" y="3567113"/>
            <a:ext cx="601555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rgbClr val="2F2D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6000" b="1" dirty="0">
                <a:solidFill>
                  <a:srgbClr val="2F2D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2F2D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6000" b="1" dirty="0">
                <a:solidFill>
                  <a:srgbClr val="2F2D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2F2D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6000" b="1" dirty="0">
                <a:solidFill>
                  <a:srgbClr val="2F2D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2F2D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6000" b="1" dirty="0">
                <a:solidFill>
                  <a:srgbClr val="2F2D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2F2D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6000" b="1" dirty="0">
                <a:solidFill>
                  <a:srgbClr val="2F2D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2F2D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6000" b="1" dirty="0">
                <a:solidFill>
                  <a:srgbClr val="2F2D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2F2D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b="1" dirty="0">
                <a:solidFill>
                  <a:srgbClr val="2F2D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2F2D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b="1" dirty="0">
                <a:solidFill>
                  <a:srgbClr val="2F2D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6000" b="1" dirty="0">
                <a:solidFill>
                  <a:srgbClr val="2F2D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60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651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2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" presetClass="entr" presetSubtype="8" accel="44000" fill="hold" grpId="0" nodeType="click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5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5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6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" presetClass="entr" presetSubtype="8" accel="44000" fill="hold" grpId="0" nodeType="click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7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 build="allAtOnce"/>
          <p:bldP spid="15" grpId="0"/>
          <p:bldP spid="16" grpId="0"/>
          <p:bldP spid="12" grpId="0" build="allAtOnce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4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2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" presetClass="entr" presetSubtype="8" accel="4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6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" presetClass="entr" presetSubtype="8" accel="4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 build="allAtOnce"/>
          <p:bldP spid="15" grpId="0"/>
          <p:bldP spid="16" grpId="0"/>
          <p:bldP spid="12" grpId="0" build="allAtOnce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56EABB-536B-49D0-816F-FEE1439CE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516" y="-164600"/>
            <a:ext cx="14433206" cy="78798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F5CE6D-C340-442D-A1E1-4302B23B3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73" y="-95779"/>
            <a:ext cx="3944454" cy="15058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351A47-4EEA-4160-BF16-25BDD5653E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224" y="155164"/>
            <a:ext cx="7547502" cy="654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5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8794B55-A927-474F-B3A2-4EC7D675927D}"/>
              </a:ext>
            </a:extLst>
          </p:cNvPr>
          <p:cNvGrpSpPr/>
          <p:nvPr/>
        </p:nvGrpSpPr>
        <p:grpSpPr>
          <a:xfrm>
            <a:off x="1759551" y="4537147"/>
            <a:ext cx="8672898" cy="2948402"/>
            <a:chOff x="1837655" y="4037318"/>
            <a:chExt cx="5481139" cy="1863345"/>
          </a:xfrm>
        </p:grpSpPr>
        <p:pic>
          <p:nvPicPr>
            <p:cNvPr id="3" name="图片 25">
              <a:extLst>
                <a:ext uri="{FF2B5EF4-FFF2-40B4-BE49-F238E27FC236}">
                  <a16:creationId xmlns:a16="http://schemas.microsoft.com/office/drawing/2014/main" id="{47D23E42-E417-4EE3-A1D6-34BF890C5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4" name="图片 26">
              <a:extLst>
                <a:ext uri="{FF2B5EF4-FFF2-40B4-BE49-F238E27FC236}">
                  <a16:creationId xmlns:a16="http://schemas.microsoft.com/office/drawing/2014/main" id="{C9DAB039-774A-4807-A98C-5C1ABA6BA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grpSp>
        <p:nvGrpSpPr>
          <p:cNvPr id="5" name="组合 28">
            <a:extLst>
              <a:ext uri="{FF2B5EF4-FFF2-40B4-BE49-F238E27FC236}">
                <a16:creationId xmlns:a16="http://schemas.microsoft.com/office/drawing/2014/main" id="{BBB33766-BA21-4DE0-A6F8-88B146313295}"/>
              </a:ext>
            </a:extLst>
          </p:cNvPr>
          <p:cNvGrpSpPr/>
          <p:nvPr/>
        </p:nvGrpSpPr>
        <p:grpSpPr>
          <a:xfrm flipH="1" flipV="1">
            <a:off x="2801606" y="-442452"/>
            <a:ext cx="6588789" cy="2239899"/>
            <a:chOff x="1837655" y="4037318"/>
            <a:chExt cx="5481139" cy="1863345"/>
          </a:xfrm>
        </p:grpSpPr>
        <p:pic>
          <p:nvPicPr>
            <p:cNvPr id="6" name="图片 29">
              <a:extLst>
                <a:ext uri="{FF2B5EF4-FFF2-40B4-BE49-F238E27FC236}">
                  <a16:creationId xmlns:a16="http://schemas.microsoft.com/office/drawing/2014/main" id="{0D98015B-BD97-4CB9-BE7F-3414530A5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7" name="图片 30">
              <a:extLst>
                <a:ext uri="{FF2B5EF4-FFF2-40B4-BE49-F238E27FC236}">
                  <a16:creationId xmlns:a16="http://schemas.microsoft.com/office/drawing/2014/main" id="{97E7EB01-C93A-42A6-A87E-25BEFE2E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021FC36-739A-46EE-B59D-B36AF202F6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2" y="1401486"/>
            <a:ext cx="3733800" cy="3733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328FE2-2A0E-4646-95F7-499DE492B1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421" y="1401486"/>
            <a:ext cx="3733800" cy="3733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ECAF89-D7A6-4532-B02E-F117CFA79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810" y="1401485"/>
            <a:ext cx="3733800" cy="3733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A6667D-1E69-426F-A44B-672297B07B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1401484"/>
            <a:ext cx="3733800" cy="37338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157672B-7F57-4BBC-873B-D24EDD9DF4A4}"/>
              </a:ext>
            </a:extLst>
          </p:cNvPr>
          <p:cNvSpPr/>
          <p:nvPr/>
        </p:nvSpPr>
        <p:spPr>
          <a:xfrm>
            <a:off x="1112286" y="2391221"/>
            <a:ext cx="158729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</a:t>
            </a:r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ỞI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ĐỘNG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DD41D4-606A-423B-A42C-7757007B5E5C}"/>
              </a:ext>
            </a:extLst>
          </p:cNvPr>
          <p:cNvSpPr/>
          <p:nvPr/>
        </p:nvSpPr>
        <p:spPr>
          <a:xfrm>
            <a:off x="3782420" y="2483554"/>
            <a:ext cx="185980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Khám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phá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E6D4F3-AC3B-4B66-9120-86B794243A34}"/>
              </a:ext>
            </a:extLst>
          </p:cNvPr>
          <p:cNvSpPr/>
          <p:nvPr/>
        </p:nvSpPr>
        <p:spPr>
          <a:xfrm>
            <a:off x="6730674" y="2483554"/>
            <a:ext cx="15760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luyện</a:t>
            </a:r>
          </a:p>
          <a:p>
            <a:pPr algn="ctr"/>
            <a:r>
              <a:rPr lang="en-US" sz="4800" b="0" cap="none" spc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tập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162912-20B6-4B1D-8CDF-A455AF1219DD}"/>
              </a:ext>
            </a:extLst>
          </p:cNvPr>
          <p:cNvSpPr/>
          <p:nvPr/>
        </p:nvSpPr>
        <p:spPr>
          <a:xfrm>
            <a:off x="9625229" y="2455425"/>
            <a:ext cx="13997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dặn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dò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pic>
        <p:nvPicPr>
          <p:cNvPr id="19" name="图片 10">
            <a:extLst>
              <a:ext uri="{FF2B5EF4-FFF2-40B4-BE49-F238E27FC236}">
                <a16:creationId xmlns:a16="http://schemas.microsoft.com/office/drawing/2014/main" id="{821F4FBE-EDC6-4B3C-AD39-249598F2CC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5102" y="2110558"/>
            <a:ext cx="3250991" cy="3264289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:a16="http://schemas.microsoft.com/office/drawing/2014/main" id="{59C7460F-9B88-4489-BD66-E1F9A7C40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-4455102" y="1136999"/>
            <a:ext cx="1923866" cy="2995113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236B3644-A0FB-449F-A120-50FAE4B10E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3454" y="-3012503"/>
            <a:ext cx="8382946" cy="8417237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635E1934-E4C5-452B-8DB8-C7D077C4D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5978" y="-1119827"/>
            <a:ext cx="4738851" cy="737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6053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E9782577-5A44-4D9C-8092-F3315E67FF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393" y="1349515"/>
            <a:ext cx="6113266" cy="6138272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49E87DE-861A-4439-92D5-B4FF1011A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 flipV="1">
            <a:off x="7749393" y="612948"/>
            <a:ext cx="3617698" cy="5632104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51A452DB-8B60-4D33-AC14-558EA50BA2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950" y="-705979"/>
            <a:ext cx="5818559" cy="5842360"/>
          </a:xfrm>
          <a:prstGeom prst="rect">
            <a:avLst/>
          </a:prstGeom>
        </p:spPr>
      </p:pic>
      <p:pic>
        <p:nvPicPr>
          <p:cNvPr id="5" name="图片 13">
            <a:extLst>
              <a:ext uri="{FF2B5EF4-FFF2-40B4-BE49-F238E27FC236}">
                <a16:creationId xmlns:a16="http://schemas.microsoft.com/office/drawing/2014/main" id="{80BA8D38-CE54-485F-A66A-0218E07C85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575" y="868646"/>
            <a:ext cx="3289212" cy="51207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CA41C0-5DBA-4AD9-8B9A-F786B9B5FC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863" y="695791"/>
            <a:ext cx="5466418" cy="546641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2DE6200-D368-429D-9EAE-03C379A6CC24}"/>
              </a:ext>
            </a:extLst>
          </p:cNvPr>
          <p:cNvSpPr/>
          <p:nvPr/>
        </p:nvSpPr>
        <p:spPr>
          <a:xfrm>
            <a:off x="4658734" y="2289715"/>
            <a:ext cx="232385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Khám </a:t>
            </a:r>
          </a:p>
          <a:p>
            <a:pPr algn="ctr"/>
            <a:r>
              <a:rPr lang="en-US" sz="66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phá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940A50-312C-4742-945D-20855C9A29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712" y="7214813"/>
            <a:ext cx="3733800" cy="3733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5FB4AE-C079-4FA5-8B5B-C355D9F39F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1" y="7214812"/>
            <a:ext cx="3733800" cy="3733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152742-00AA-4260-A30C-4DA555F4EC8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91" y="7214811"/>
            <a:ext cx="3733800" cy="37338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316CCC7-D4CD-46CA-8B7C-F3E63CB4D940}"/>
              </a:ext>
            </a:extLst>
          </p:cNvPr>
          <p:cNvSpPr/>
          <p:nvPr/>
        </p:nvSpPr>
        <p:spPr>
          <a:xfrm>
            <a:off x="2495965" y="8296881"/>
            <a:ext cx="158729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kHỞI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ĐỘNG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A1E15F-28DB-4FA8-A09B-42CA7BE5E281}"/>
              </a:ext>
            </a:extLst>
          </p:cNvPr>
          <p:cNvSpPr/>
          <p:nvPr/>
        </p:nvSpPr>
        <p:spPr>
          <a:xfrm>
            <a:off x="5307965" y="8296881"/>
            <a:ext cx="15760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luyện</a:t>
            </a:r>
          </a:p>
          <a:p>
            <a:pPr algn="ctr"/>
            <a:r>
              <a:rPr lang="en-US" sz="4800" b="0" cap="none" spc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tập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E5A98D-5BED-4C47-B921-00DD4500F5EE}"/>
              </a:ext>
            </a:extLst>
          </p:cNvPr>
          <p:cNvSpPr/>
          <p:nvPr/>
        </p:nvSpPr>
        <p:spPr>
          <a:xfrm>
            <a:off x="8202520" y="8268752"/>
            <a:ext cx="13997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dặn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dò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grpSp>
        <p:nvGrpSpPr>
          <p:cNvPr id="22" name="组合 1">
            <a:extLst>
              <a:ext uri="{FF2B5EF4-FFF2-40B4-BE49-F238E27FC236}">
                <a16:creationId xmlns:a16="http://schemas.microsoft.com/office/drawing/2014/main" id="{5285E48F-E23B-439D-AC24-41D4C975C7AF}"/>
              </a:ext>
            </a:extLst>
          </p:cNvPr>
          <p:cNvGrpSpPr/>
          <p:nvPr/>
        </p:nvGrpSpPr>
        <p:grpSpPr>
          <a:xfrm>
            <a:off x="4458703" y="-2540472"/>
            <a:ext cx="4643748" cy="1578669"/>
            <a:chOff x="1837655" y="4037318"/>
            <a:chExt cx="5481139" cy="1863345"/>
          </a:xfrm>
        </p:grpSpPr>
        <p:pic>
          <p:nvPicPr>
            <p:cNvPr id="23" name="图片 25">
              <a:extLst>
                <a:ext uri="{FF2B5EF4-FFF2-40B4-BE49-F238E27FC236}">
                  <a16:creationId xmlns:a16="http://schemas.microsoft.com/office/drawing/2014/main" id="{71AD0908-03AA-40D7-89A4-EE029FF2F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24" name="图片 26">
              <a:extLst>
                <a:ext uri="{FF2B5EF4-FFF2-40B4-BE49-F238E27FC236}">
                  <a16:creationId xmlns:a16="http://schemas.microsoft.com/office/drawing/2014/main" id="{AC601790-C00C-4C19-9827-3732EA6F1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grpSp>
        <p:nvGrpSpPr>
          <p:cNvPr id="25" name="组合 28">
            <a:extLst>
              <a:ext uri="{FF2B5EF4-FFF2-40B4-BE49-F238E27FC236}">
                <a16:creationId xmlns:a16="http://schemas.microsoft.com/office/drawing/2014/main" id="{3E258253-0969-400E-8649-73BB7FD206EA}"/>
              </a:ext>
            </a:extLst>
          </p:cNvPr>
          <p:cNvGrpSpPr/>
          <p:nvPr/>
        </p:nvGrpSpPr>
        <p:grpSpPr>
          <a:xfrm flipH="1" flipV="1">
            <a:off x="3463946" y="10920480"/>
            <a:ext cx="5784732" cy="1966555"/>
            <a:chOff x="1837655" y="4037318"/>
            <a:chExt cx="5481139" cy="1863345"/>
          </a:xfrm>
        </p:grpSpPr>
        <p:pic>
          <p:nvPicPr>
            <p:cNvPr id="26" name="图片 29">
              <a:extLst>
                <a:ext uri="{FF2B5EF4-FFF2-40B4-BE49-F238E27FC236}">
                  <a16:creationId xmlns:a16="http://schemas.microsoft.com/office/drawing/2014/main" id="{46CF6252-BF7C-4C7F-A886-2ADE3DD8D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27" name="图片 30">
              <a:extLst>
                <a:ext uri="{FF2B5EF4-FFF2-40B4-BE49-F238E27FC236}">
                  <a16:creationId xmlns:a16="http://schemas.microsoft.com/office/drawing/2014/main" id="{C6283D2C-F6BD-406F-9F32-98B4CDD6F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20854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相册爸爸是超人感恩父亲节庆祝节日ppt背景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5B84BB"/>
      </a:accent1>
      <a:accent2>
        <a:srgbClr val="FF99BA"/>
      </a:accent2>
      <a:accent3>
        <a:srgbClr val="FFBD4B"/>
      </a:accent3>
      <a:accent4>
        <a:srgbClr val="65C269"/>
      </a:accent4>
      <a:accent5>
        <a:srgbClr val="FCAB7E"/>
      </a:accent5>
      <a:accent6>
        <a:srgbClr val="FF0000"/>
      </a:accent6>
      <a:hlink>
        <a:srgbClr val="0563C1"/>
      </a:hlink>
      <a:folHlink>
        <a:srgbClr val="954D72"/>
      </a:folHlink>
    </a:clrScheme>
    <a:fontScheme name="i0n0ejkx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5B84BB"/>
      </a:accent1>
      <a:accent2>
        <a:srgbClr val="FF99BA"/>
      </a:accent2>
      <a:accent3>
        <a:srgbClr val="FFBD4B"/>
      </a:accent3>
      <a:accent4>
        <a:srgbClr val="65C269"/>
      </a:accent4>
      <a:accent5>
        <a:srgbClr val="FCAB7E"/>
      </a:accent5>
      <a:accent6>
        <a:srgbClr val="FF0000"/>
      </a:accent6>
      <a:hlink>
        <a:srgbClr val="0563C1"/>
      </a:hlink>
      <a:folHlink>
        <a:srgbClr val="954D72"/>
      </a:folHlink>
    </a:clrScheme>
    <a:fontScheme name="i0n0ejkx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935</Words>
  <Application>Microsoft Office PowerPoint</Application>
  <PresentationFormat>Màn hình rộng</PresentationFormat>
  <Paragraphs>195</Paragraphs>
  <Slides>27</Slides>
  <Notes>5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27</vt:i4>
      </vt:variant>
    </vt:vector>
  </HeadingPairs>
  <TitlesOfParts>
    <vt:vector size="39" baseType="lpstr">
      <vt:lpstr>Arial</vt:lpstr>
      <vt:lpstr>Wingdings</vt:lpstr>
      <vt:lpstr>UTM Chickenhawk</vt:lpstr>
      <vt:lpstr>Calibri</vt:lpstr>
      <vt:lpstr>.VnArial</vt:lpstr>
      <vt:lpstr>字魂59号-创粗黑</vt:lpstr>
      <vt:lpstr>UTM Androgyne</vt:lpstr>
      <vt:lpstr>黑体</vt:lpstr>
      <vt:lpstr>UTM Ambrose</vt:lpstr>
      <vt:lpstr>Times New Roman</vt:lpstr>
      <vt:lpstr>Office 主题</vt:lpstr>
      <vt:lpstr>自定义设计方案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卡通相册爸爸是超人感恩父亲节庆祝节日ppt背景</dc:title>
  <dc:subject>KTUTS</dc:subject>
  <dc:creator/>
  <cp:keywords>Thy Tho</cp:keywords>
  <dc:description>T</dc:description>
  <cp:lastModifiedBy/>
  <cp:revision>5</cp:revision>
  <dcterms:created xsi:type="dcterms:W3CDTF">2018-03-01T02:03:00Z</dcterms:created>
  <dcterms:modified xsi:type="dcterms:W3CDTF">2022-03-08T01:45:28Z</dcterms:modified>
  <cp:category>K</cp:category>
  <cp:version>P11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2052-10.1.0.7346</vt:lpwstr>
  </property>
</Properties>
</file>